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74.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Lst>
  <p:notesMasterIdLst>
    <p:notesMasterId r:id="rId71"/>
  </p:notesMasterIdLst>
  <p:sldIdLst>
    <p:sldId id="462" r:id="rId3"/>
    <p:sldId id="389" r:id="rId4"/>
    <p:sldId id="413" r:id="rId5"/>
    <p:sldId id="318" r:id="rId6"/>
    <p:sldId id="390" r:id="rId7"/>
    <p:sldId id="391" r:id="rId8"/>
    <p:sldId id="392" r:id="rId9"/>
    <p:sldId id="393" r:id="rId10"/>
    <p:sldId id="395" r:id="rId11"/>
    <p:sldId id="396" r:id="rId12"/>
    <p:sldId id="397" r:id="rId13"/>
    <p:sldId id="463" r:id="rId14"/>
    <p:sldId id="399" r:id="rId15"/>
    <p:sldId id="465" r:id="rId16"/>
    <p:sldId id="466" r:id="rId17"/>
    <p:sldId id="467" r:id="rId18"/>
    <p:sldId id="468" r:id="rId19"/>
    <p:sldId id="469" r:id="rId20"/>
    <p:sldId id="470" r:id="rId21"/>
    <p:sldId id="471" r:id="rId22"/>
    <p:sldId id="464" r:id="rId23"/>
    <p:sldId id="400" r:id="rId24"/>
    <p:sldId id="414" r:id="rId25"/>
    <p:sldId id="401" r:id="rId26"/>
    <p:sldId id="402" r:id="rId27"/>
    <p:sldId id="403" r:id="rId28"/>
    <p:sldId id="404" r:id="rId29"/>
    <p:sldId id="405" r:id="rId30"/>
    <p:sldId id="407" r:id="rId31"/>
    <p:sldId id="406" r:id="rId32"/>
    <p:sldId id="408" r:id="rId33"/>
    <p:sldId id="409" r:id="rId34"/>
    <p:sldId id="472" r:id="rId35"/>
    <p:sldId id="410" r:id="rId36"/>
    <p:sldId id="411" r:id="rId37"/>
    <p:sldId id="412" r:id="rId38"/>
    <p:sldId id="415" r:id="rId39"/>
    <p:sldId id="417" r:id="rId40"/>
    <p:sldId id="419" r:id="rId41"/>
    <p:sldId id="418" r:id="rId42"/>
    <p:sldId id="420" r:id="rId43"/>
    <p:sldId id="422" r:id="rId44"/>
    <p:sldId id="425" r:id="rId45"/>
    <p:sldId id="426" r:id="rId46"/>
    <p:sldId id="474" r:id="rId47"/>
    <p:sldId id="424" r:id="rId48"/>
    <p:sldId id="427" r:id="rId49"/>
    <p:sldId id="428" r:id="rId50"/>
    <p:sldId id="429" r:id="rId51"/>
    <p:sldId id="430" r:id="rId52"/>
    <p:sldId id="476" r:id="rId53"/>
    <p:sldId id="431" r:id="rId54"/>
    <p:sldId id="432" r:id="rId55"/>
    <p:sldId id="433" r:id="rId56"/>
    <p:sldId id="434" r:id="rId57"/>
    <p:sldId id="436" r:id="rId58"/>
    <p:sldId id="437" r:id="rId59"/>
    <p:sldId id="438" r:id="rId60"/>
    <p:sldId id="439" r:id="rId61"/>
    <p:sldId id="440" r:id="rId62"/>
    <p:sldId id="441" r:id="rId63"/>
    <p:sldId id="443" r:id="rId64"/>
    <p:sldId id="445" r:id="rId65"/>
    <p:sldId id="444" r:id="rId66"/>
    <p:sldId id="446" r:id="rId67"/>
    <p:sldId id="447" r:id="rId68"/>
    <p:sldId id="448" r:id="rId69"/>
    <p:sldId id="449"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3"/>
    <p:restoredTop sz="94490" autoAdjust="0"/>
  </p:normalViewPr>
  <p:slideViewPr>
    <p:cSldViewPr snapToGrid="0" showGuides="1">
      <p:cViewPr varScale="1">
        <p:scale>
          <a:sx n="63" d="100"/>
          <a:sy n="63" d="100"/>
        </p:scale>
        <p:origin x="1078" y="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jpeg"/><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image" Target="../media/image81.jpeg"/><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image" Target="../media/image85.jpe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79E3C8-A076-42D9-8B86-544EC9B78250}" type="doc">
      <dgm:prSet loTypeId="urn:microsoft.com/office/officeart/2008/layout/HexagonCluster" loCatId="relationship" qsTypeId="urn:microsoft.com/office/officeart/2005/8/quickstyle/simple1" qsCatId="simple" csTypeId="urn:microsoft.com/office/officeart/2005/8/colors/accent3_5" csCatId="accent3" phldr="1"/>
      <dgm:spPr/>
      <dgm:t>
        <a:bodyPr/>
        <a:lstStyle/>
        <a:p>
          <a:endParaRPr lang="zh-CN" altLang="en-US"/>
        </a:p>
      </dgm:t>
    </dgm:pt>
    <dgm:pt modelId="{40B99B8D-572E-4264-BACE-FC75A056051A}">
      <dgm:prSet phldrT="[文本]" custT="1"/>
      <dgm:spPr>
        <a:xfrm>
          <a:off x="704933" y="1495566"/>
          <a:ext cx="819165" cy="703404"/>
        </a:xfrm>
        <a:prstGeom prst="hexagon">
          <a:avLst>
            <a:gd name="adj" fmla="val 25000"/>
            <a:gd name="vf" fmla="val 115470"/>
          </a:avLst>
        </a:prstGeom>
        <a:solidFill>
          <a:srgbClr val="1F497D">
            <a:alpha val="90000"/>
          </a:srgbClr>
        </a:solidFill>
        <a:ln w="12700" cap="flat" cmpd="sng" algn="ctr">
          <a:solidFill>
            <a:srgbClr val="A5A5A5">
              <a:alpha val="90000"/>
              <a:hueOff val="0"/>
              <a:satOff val="0"/>
              <a:lumOff val="0"/>
              <a:alphaOff val="0"/>
            </a:srgbClr>
          </a:solidFill>
          <a:prstDash val="solid"/>
          <a:miter lim="800000"/>
        </a:ln>
        <a:effectLst/>
      </dgm:spPr>
      <dgm:t>
        <a:bodyPr/>
        <a:lstStyle/>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数据库技术</a:t>
          </a:r>
        </a:p>
      </dgm:t>
    </dgm:pt>
    <dgm:pt modelId="{083D5BD2-2359-4045-97D6-44D8B4FF6025}" type="parTrans" cxnId="{3FF83146-047C-4C58-A09B-6B7978B15E9F}">
      <dgm:prSet/>
      <dgm:spPr/>
      <dgm:t>
        <a:bodyPr/>
        <a:lstStyle/>
        <a:p>
          <a:endParaRPr lang="zh-CN" altLang="en-US"/>
        </a:p>
      </dgm:t>
    </dgm:pt>
    <dgm:pt modelId="{F6F79996-258B-49DC-9016-CC77A417149B}" type="sibTrans" cxnId="{3FF83146-047C-4C58-A09B-6B7978B15E9F}">
      <dgm:prSet/>
      <dgm:spPr>
        <a:xfrm>
          <a:off x="0" y="1106723"/>
          <a:ext cx="819165" cy="703404"/>
        </a:xfrm>
        <a:prstGeom prst="hexagon">
          <a:avLst>
            <a:gd name="adj" fmla="val 25000"/>
            <a:gd name="vf" fmla="val 1154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8000" b="-8000"/>
          </a:stretch>
        </a:blipFill>
        <a:ln w="12700" cap="flat" cmpd="sng" algn="ctr">
          <a:solidFill>
            <a:srgbClr val="A5A5A5">
              <a:alpha val="90000"/>
              <a:hueOff val="0"/>
              <a:satOff val="0"/>
              <a:lumOff val="0"/>
              <a:alphaOff val="0"/>
            </a:srgbClr>
          </a:solidFill>
          <a:prstDash val="solid"/>
          <a:miter lim="800000"/>
        </a:ln>
        <a:effectLst/>
      </dgm:spPr>
      <dgm:t>
        <a:bodyPr/>
        <a:lstStyle/>
        <a:p>
          <a:endParaRPr lang="zh-CN" altLang="en-US"/>
        </a:p>
      </dgm:t>
    </dgm:pt>
    <dgm:pt modelId="{82D0492E-F0FA-4552-9484-B1A3BD4A8559}">
      <dgm:prSet phldrT="[文本]" custT="1"/>
      <dgm:spPr>
        <a:xfrm>
          <a:off x="1409867" y="1104685"/>
          <a:ext cx="819165" cy="703404"/>
        </a:xfrm>
        <a:prstGeom prst="hexagon">
          <a:avLst>
            <a:gd name="adj" fmla="val 25000"/>
            <a:gd name="vf" fmla="val 115470"/>
          </a:avLst>
        </a:prstGeom>
        <a:solidFill>
          <a:srgbClr val="1F497D">
            <a:alpha val="82000"/>
          </a:srgbClr>
        </a:solidFill>
        <a:ln w="12700" cap="flat" cmpd="sng" algn="ctr">
          <a:solidFill>
            <a:srgbClr val="A5A5A5">
              <a:alpha val="90000"/>
              <a:hueOff val="0"/>
              <a:satOff val="0"/>
              <a:lumOff val="0"/>
              <a:alphaOff val="-8000"/>
            </a:srgbClr>
          </a:solidFill>
          <a:prstDash val="solid"/>
          <a:miter lim="800000"/>
        </a:ln>
        <a:effectLst/>
      </dgm:spPr>
      <dgm:t>
        <a:bodyPr/>
        <a:lstStyle/>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机器</a:t>
          </a:r>
          <a:endParaRPr lang="en-US" altLang="zh-CN" sz="1200" dirty="0">
            <a:solidFill>
              <a:sysClr val="window" lastClr="FFFFFF"/>
            </a:solidFill>
            <a:latin typeface="微软雅黑" panose="020B0503020204020204" pitchFamily="34" charset="-122"/>
            <a:ea typeface="微软雅黑" panose="020B0503020204020204" pitchFamily="34" charset="-122"/>
            <a:cs typeface="+mn-cs"/>
          </a:endParaRPr>
        </a:p>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学习</a:t>
          </a:r>
        </a:p>
      </dgm:t>
    </dgm:pt>
    <dgm:pt modelId="{CC6E838C-6C22-46D0-88A7-BB9330EB5263}" type="parTrans" cxnId="{185A27B6-4FE2-495A-BEDB-D132CFB12663}">
      <dgm:prSet/>
      <dgm:spPr/>
      <dgm:t>
        <a:bodyPr/>
        <a:lstStyle/>
        <a:p>
          <a:endParaRPr lang="zh-CN" altLang="en-US"/>
        </a:p>
      </dgm:t>
    </dgm:pt>
    <dgm:pt modelId="{FF16ACCD-E0A4-4318-85E2-68F907F3E502}" type="sibTrans" cxnId="{185A27B6-4FE2-495A-BEDB-D132CFB12663}">
      <dgm:prSet/>
      <dgm:spPr>
        <a:xfrm>
          <a:off x="2114366" y="1494207"/>
          <a:ext cx="819165" cy="703404"/>
        </a:xfrm>
        <a:prstGeom prst="hexagon">
          <a:avLst>
            <a:gd name="adj" fmla="val 25000"/>
            <a:gd name="vf" fmla="val 115470"/>
          </a:avLst>
        </a:prstGeom>
        <a:blipFill>
          <a:blip xmlns:r="http://schemas.openxmlformats.org/officeDocument/2006/relationships" r:embed="rId2"/>
          <a:stretch>
            <a:fillRect l="-14000" r="-14000"/>
          </a:stretch>
        </a:blipFill>
        <a:ln w="12700" cap="flat" cmpd="sng" algn="ctr">
          <a:solidFill>
            <a:srgbClr val="A5A5A5">
              <a:alpha val="90000"/>
              <a:hueOff val="0"/>
              <a:satOff val="0"/>
              <a:lumOff val="0"/>
              <a:alphaOff val="-8000"/>
            </a:srgbClr>
          </a:solidFill>
          <a:prstDash val="solid"/>
          <a:miter lim="800000"/>
        </a:ln>
        <a:effectLst/>
      </dgm:spPr>
      <dgm:t>
        <a:bodyPr/>
        <a:lstStyle/>
        <a:p>
          <a:endParaRPr lang="zh-CN" altLang="en-US"/>
        </a:p>
      </dgm:t>
    </dgm:pt>
    <dgm:pt modelId="{F1AE9E47-3749-459B-8904-302117A83AC5}">
      <dgm:prSet phldrT="[文本]" custT="1"/>
      <dgm:spPr>
        <a:xfrm>
          <a:off x="2819300" y="334472"/>
          <a:ext cx="819165" cy="703404"/>
        </a:xfrm>
        <a:prstGeom prst="hexagon">
          <a:avLst>
            <a:gd name="adj" fmla="val 25000"/>
            <a:gd name="vf" fmla="val 115470"/>
          </a:avLst>
        </a:prstGeom>
        <a:solidFill>
          <a:srgbClr val="1F497D">
            <a:alpha val="58000"/>
          </a:srgbClr>
        </a:solidFill>
        <a:ln w="12700" cap="flat" cmpd="sng" algn="ctr">
          <a:solidFill>
            <a:srgbClr val="A5A5A5">
              <a:alpha val="90000"/>
              <a:hueOff val="0"/>
              <a:satOff val="0"/>
              <a:lumOff val="0"/>
              <a:alphaOff val="-32000"/>
            </a:srgbClr>
          </a:solidFill>
          <a:prstDash val="solid"/>
          <a:miter lim="800000"/>
        </a:ln>
        <a:effectLst/>
      </dgm:spPr>
      <dgm:t>
        <a:bodyPr/>
        <a:lstStyle/>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模式</a:t>
          </a:r>
          <a:endParaRPr lang="en-US" altLang="zh-CN" sz="1200" dirty="0">
            <a:solidFill>
              <a:sysClr val="window" lastClr="FFFFFF"/>
            </a:solidFill>
            <a:latin typeface="微软雅黑" panose="020B0503020204020204" pitchFamily="34" charset="-122"/>
            <a:ea typeface="微软雅黑" panose="020B0503020204020204" pitchFamily="34" charset="-122"/>
            <a:cs typeface="+mn-cs"/>
          </a:endParaRPr>
        </a:p>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识别</a:t>
          </a:r>
        </a:p>
      </dgm:t>
    </dgm:pt>
    <dgm:pt modelId="{A0B415AC-B449-4C8B-8343-96576BF8F20F}" type="parTrans" cxnId="{E80F42CD-2212-4733-8350-7FDDBBF9ADB9}">
      <dgm:prSet/>
      <dgm:spPr/>
      <dgm:t>
        <a:bodyPr/>
        <a:lstStyle/>
        <a:p>
          <a:endParaRPr lang="zh-CN" altLang="en-US"/>
        </a:p>
      </dgm:t>
    </dgm:pt>
    <dgm:pt modelId="{54551FE0-2F35-4E7E-94B4-023A866A35EF}" type="sibTrans" cxnId="{E80F42CD-2212-4733-8350-7FDDBBF9ADB9}">
      <dgm:prSet/>
      <dgm:spPr>
        <a:xfrm>
          <a:off x="3524233" y="726939"/>
          <a:ext cx="819165" cy="703404"/>
        </a:xfrm>
        <a:prstGeom prst="hexagon">
          <a:avLst>
            <a:gd name="adj" fmla="val 25000"/>
            <a:gd name="vf" fmla="val 115470"/>
          </a:avLst>
        </a:prstGeom>
        <a:blipFill>
          <a:blip xmlns:r="http://schemas.openxmlformats.org/officeDocument/2006/relationships" r:embed="rId3"/>
          <a:stretch>
            <a:fillRect l="-14000" r="-14000"/>
          </a:stretch>
        </a:blipFill>
        <a:ln w="12700" cap="flat" cmpd="sng" algn="ctr">
          <a:solidFill>
            <a:srgbClr val="A5A5A5">
              <a:alpha val="90000"/>
              <a:hueOff val="0"/>
              <a:satOff val="0"/>
              <a:lumOff val="0"/>
              <a:alphaOff val="-32000"/>
            </a:srgbClr>
          </a:solidFill>
          <a:prstDash val="solid"/>
          <a:miter lim="800000"/>
        </a:ln>
        <a:effectLst/>
      </dgm:spPr>
      <dgm:t>
        <a:bodyPr/>
        <a:lstStyle/>
        <a:p>
          <a:endParaRPr lang="zh-CN" altLang="en-US"/>
        </a:p>
      </dgm:t>
    </dgm:pt>
    <dgm:pt modelId="{38364024-C329-4451-93A6-5EF3B580F22E}">
      <dgm:prSet phldrT="[文本]" custT="1"/>
      <dgm:spPr>
        <a:xfrm>
          <a:off x="704933" y="718106"/>
          <a:ext cx="819165" cy="703404"/>
        </a:xfrm>
        <a:prstGeom prst="hexagon">
          <a:avLst>
            <a:gd name="adj" fmla="val 25000"/>
            <a:gd name="vf" fmla="val 115470"/>
          </a:avLst>
        </a:prstGeom>
        <a:solidFill>
          <a:srgbClr val="1F497D">
            <a:alpha val="74000"/>
          </a:srgbClr>
        </a:solidFill>
        <a:ln w="12700" cap="flat" cmpd="sng" algn="ctr">
          <a:solidFill>
            <a:srgbClr val="A5A5A5">
              <a:alpha val="90000"/>
              <a:hueOff val="0"/>
              <a:satOff val="0"/>
              <a:lumOff val="0"/>
              <a:alphaOff val="-16000"/>
            </a:srgbClr>
          </a:solidFill>
          <a:prstDash val="solid"/>
          <a:miter lim="800000"/>
        </a:ln>
        <a:effectLst/>
      </dgm:spPr>
      <dgm:t>
        <a:bodyPr/>
        <a:lstStyle/>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统计学</a:t>
          </a:r>
        </a:p>
      </dgm:t>
    </dgm:pt>
    <dgm:pt modelId="{4AC6E6FA-3453-4692-A844-DF90AC40CEBA}" type="parTrans" cxnId="{483824FD-B794-470C-ADB0-5120F02274F0}">
      <dgm:prSet/>
      <dgm:spPr/>
      <dgm:t>
        <a:bodyPr/>
        <a:lstStyle/>
        <a:p>
          <a:endParaRPr lang="zh-CN" altLang="en-US"/>
        </a:p>
      </dgm:t>
    </dgm:pt>
    <dgm:pt modelId="{B2613F6B-0B3E-4556-8372-30001B12D014}" type="sibTrans" cxnId="{483824FD-B794-470C-ADB0-5120F02274F0}">
      <dgm:prSet/>
      <dgm:spPr>
        <a:xfrm>
          <a:off x="1409867" y="326999"/>
          <a:ext cx="819165" cy="703404"/>
        </a:xfrm>
        <a:prstGeom prst="hexagon">
          <a:avLst>
            <a:gd name="adj" fmla="val 25000"/>
            <a:gd name="vf" fmla="val 115470"/>
          </a:avLst>
        </a:prstGeom>
        <a:blipFill>
          <a:blip xmlns:r="http://schemas.openxmlformats.org/officeDocument/2006/relationships" r:embed="rId4"/>
          <a:srcRect/>
          <a:stretch>
            <a:fillRect l="-14000" r="-14000"/>
          </a:stretch>
        </a:blipFill>
        <a:ln w="12700" cap="flat" cmpd="sng" algn="ctr">
          <a:solidFill>
            <a:srgbClr val="A5A5A5">
              <a:alpha val="90000"/>
              <a:hueOff val="0"/>
              <a:satOff val="0"/>
              <a:lumOff val="0"/>
              <a:alphaOff val="-16000"/>
            </a:srgbClr>
          </a:solidFill>
          <a:prstDash val="solid"/>
          <a:miter lim="800000"/>
        </a:ln>
        <a:effectLst/>
      </dgm:spPr>
      <dgm:t>
        <a:bodyPr/>
        <a:lstStyle/>
        <a:p>
          <a:endParaRPr lang="zh-CN" altLang="en-US"/>
        </a:p>
      </dgm:t>
    </dgm:pt>
    <dgm:pt modelId="{2F9F78F3-A657-484F-95CB-56688FC09237}">
      <dgm:prSet phldrT="[文本]" custT="1"/>
      <dgm:spPr>
        <a:xfrm>
          <a:off x="2114366" y="716521"/>
          <a:ext cx="819165" cy="703404"/>
        </a:xfrm>
        <a:prstGeom prst="hexagon">
          <a:avLst>
            <a:gd name="adj" fmla="val 25000"/>
            <a:gd name="vf" fmla="val 115470"/>
          </a:avLst>
        </a:prstGeom>
        <a:solidFill>
          <a:srgbClr val="1F497D">
            <a:alpha val="66000"/>
          </a:srgbClr>
        </a:solidFill>
        <a:ln w="12700" cap="flat" cmpd="sng" algn="ctr">
          <a:solidFill>
            <a:srgbClr val="A5A5A5">
              <a:alpha val="90000"/>
              <a:hueOff val="0"/>
              <a:satOff val="0"/>
              <a:lumOff val="0"/>
              <a:alphaOff val="-24000"/>
            </a:srgbClr>
          </a:solidFill>
          <a:prstDash val="solid"/>
          <a:miter lim="800000"/>
        </a:ln>
        <a:effectLst/>
      </dgm:spPr>
      <dgm:t>
        <a:bodyPr/>
        <a:lstStyle/>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人工</a:t>
          </a:r>
          <a:endParaRPr lang="en-US" altLang="zh-CN" sz="1200" dirty="0">
            <a:solidFill>
              <a:sysClr val="window" lastClr="FFFFFF"/>
            </a:solidFill>
            <a:latin typeface="微软雅黑" panose="020B0503020204020204" pitchFamily="34" charset="-122"/>
            <a:ea typeface="微软雅黑" panose="020B0503020204020204" pitchFamily="34" charset="-122"/>
            <a:cs typeface="+mn-cs"/>
          </a:endParaRPr>
        </a:p>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智能</a:t>
          </a:r>
        </a:p>
      </dgm:t>
    </dgm:pt>
    <dgm:pt modelId="{77750616-2EC7-4B7A-AE35-755C2E98F52F}" type="parTrans" cxnId="{7FB0B920-D05B-4234-A8CD-7B1C0DF5AEBC}">
      <dgm:prSet/>
      <dgm:spPr/>
      <dgm:t>
        <a:bodyPr/>
        <a:lstStyle/>
        <a:p>
          <a:endParaRPr lang="zh-CN" altLang="en-US"/>
        </a:p>
      </dgm:t>
    </dgm:pt>
    <dgm:pt modelId="{A60481FC-9376-405D-98A4-F9A058CE5604}" type="sibTrans" cxnId="{7FB0B920-D05B-4234-A8CD-7B1C0DF5AEBC}">
      <dgm:prSet/>
      <dgm:spPr>
        <a:xfrm>
          <a:off x="2819300" y="1111932"/>
          <a:ext cx="819165" cy="703404"/>
        </a:xfrm>
        <a:prstGeom prst="hexagon">
          <a:avLst>
            <a:gd name="adj" fmla="val 25000"/>
            <a:gd name="vf" fmla="val 115470"/>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4000" r="-14000"/>
          </a:stretch>
        </a:blipFill>
        <a:ln w="12700" cap="flat" cmpd="sng" algn="ctr">
          <a:solidFill>
            <a:srgbClr val="A5A5A5">
              <a:alpha val="90000"/>
              <a:hueOff val="0"/>
              <a:satOff val="0"/>
              <a:lumOff val="0"/>
              <a:alphaOff val="-24000"/>
            </a:srgbClr>
          </a:solidFill>
          <a:prstDash val="solid"/>
          <a:miter lim="800000"/>
        </a:ln>
        <a:effectLst/>
      </dgm:spPr>
      <dgm:t>
        <a:bodyPr/>
        <a:lstStyle/>
        <a:p>
          <a:endParaRPr lang="zh-CN" altLang="en-US"/>
        </a:p>
      </dgm:t>
    </dgm:pt>
    <dgm:pt modelId="{6037D42C-F2CF-4A87-8950-9302286DE4F2}">
      <dgm:prSet phldrT="[文本]" custT="1"/>
      <dgm:spPr>
        <a:xfrm>
          <a:off x="3524233" y="1503265"/>
          <a:ext cx="819165" cy="703404"/>
        </a:xfrm>
        <a:prstGeom prst="hexagon">
          <a:avLst>
            <a:gd name="adj" fmla="val 25000"/>
            <a:gd name="vf" fmla="val 115470"/>
          </a:avLst>
        </a:prstGeom>
        <a:solidFill>
          <a:srgbClr val="1F497D">
            <a:alpha val="50000"/>
          </a:srgbClr>
        </a:solidFill>
        <a:ln w="12700" cap="flat" cmpd="sng" algn="ctr">
          <a:solidFill>
            <a:srgbClr val="A5A5A5">
              <a:alpha val="90000"/>
              <a:hueOff val="0"/>
              <a:satOff val="0"/>
              <a:lumOff val="0"/>
              <a:alphaOff val="-40000"/>
            </a:srgbClr>
          </a:solidFill>
          <a:prstDash val="solid"/>
          <a:miter lim="800000"/>
        </a:ln>
        <a:effectLst/>
      </dgm:spPr>
      <dgm:t>
        <a:bodyPr/>
        <a:lstStyle/>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数据</a:t>
          </a:r>
          <a:endParaRPr lang="en-US" altLang="zh-CN" sz="1200" dirty="0">
            <a:solidFill>
              <a:sysClr val="window" lastClr="FFFFFF"/>
            </a:solidFill>
            <a:latin typeface="微软雅黑" panose="020B0503020204020204" pitchFamily="34" charset="-122"/>
            <a:ea typeface="微软雅黑" panose="020B0503020204020204" pitchFamily="34" charset="-122"/>
            <a:cs typeface="+mn-cs"/>
          </a:endParaRPr>
        </a:p>
        <a:p>
          <a:pPr>
            <a:lnSpc>
              <a:spcPct val="100000"/>
            </a:lnSpc>
            <a:spcAft>
              <a:spcPts val="0"/>
            </a:spcAft>
            <a:buNone/>
          </a:pPr>
          <a:r>
            <a:rPr lang="zh-CN" altLang="en-US" sz="1200" dirty="0">
              <a:solidFill>
                <a:sysClr val="window" lastClr="FFFFFF"/>
              </a:solidFill>
              <a:latin typeface="微软雅黑" panose="020B0503020204020204" pitchFamily="34" charset="-122"/>
              <a:ea typeface="微软雅黑" panose="020B0503020204020204" pitchFamily="34" charset="-122"/>
              <a:cs typeface="+mn-cs"/>
            </a:rPr>
            <a:t>可视化</a:t>
          </a:r>
        </a:p>
      </dgm:t>
    </dgm:pt>
    <dgm:pt modelId="{75D4E7F6-1D18-493F-AA28-C1F3DF29514A}" type="parTrans" cxnId="{D5091712-A98B-4C98-A677-8799506CC004}">
      <dgm:prSet/>
      <dgm:spPr/>
      <dgm:t>
        <a:bodyPr/>
        <a:lstStyle/>
        <a:p>
          <a:endParaRPr lang="zh-CN" altLang="en-US"/>
        </a:p>
      </dgm:t>
    </dgm:pt>
    <dgm:pt modelId="{8AFCD5E6-31EF-42DD-B50D-D827DF587024}" type="sibTrans" cxnId="{D5091712-A98B-4C98-A677-8799506CC004}">
      <dgm:prSet/>
      <dgm:spPr>
        <a:xfrm>
          <a:off x="2819300" y="1888258"/>
          <a:ext cx="819165" cy="703404"/>
        </a:xfrm>
        <a:prstGeom prst="hexagon">
          <a:avLst>
            <a:gd name="adj" fmla="val 25000"/>
            <a:gd name="vf" fmla="val 115470"/>
          </a:avLst>
        </a:prstGeom>
        <a:blipFill>
          <a:blip xmlns:r="http://schemas.openxmlformats.org/officeDocument/2006/relationships" r:embed="rId6"/>
          <a:stretch>
            <a:fillRect l="-14000" r="-14000"/>
          </a:stretch>
        </a:blipFill>
        <a:ln w="12700" cap="flat" cmpd="sng" algn="ctr">
          <a:solidFill>
            <a:srgbClr val="A5A5A5">
              <a:alpha val="90000"/>
              <a:hueOff val="0"/>
              <a:satOff val="0"/>
              <a:lumOff val="0"/>
              <a:alphaOff val="-40000"/>
            </a:srgbClr>
          </a:solidFill>
          <a:prstDash val="solid"/>
          <a:miter lim="800000"/>
        </a:ln>
        <a:effectLst/>
      </dgm:spPr>
      <dgm:t>
        <a:bodyPr/>
        <a:lstStyle/>
        <a:p>
          <a:endParaRPr lang="zh-CN" altLang="en-US"/>
        </a:p>
      </dgm:t>
    </dgm:pt>
    <dgm:pt modelId="{132D6789-9101-4FB8-BB06-3781907B4159}" type="pres">
      <dgm:prSet presAssocID="{9E79E3C8-A076-42D9-8B86-544EC9B78250}" presName="Name0" presStyleCnt="0">
        <dgm:presLayoutVars>
          <dgm:chMax val="21"/>
          <dgm:chPref val="21"/>
        </dgm:presLayoutVars>
      </dgm:prSet>
      <dgm:spPr/>
    </dgm:pt>
    <dgm:pt modelId="{9141546D-7E92-483B-AAB7-2C198D401B9F}" type="pres">
      <dgm:prSet presAssocID="{40B99B8D-572E-4264-BACE-FC75A056051A}" presName="text1" presStyleCnt="0"/>
      <dgm:spPr/>
    </dgm:pt>
    <dgm:pt modelId="{A2137A8E-2250-4550-980B-69E55F2F5575}" type="pres">
      <dgm:prSet presAssocID="{40B99B8D-572E-4264-BACE-FC75A056051A}" presName="textRepeatNode" presStyleLbl="alignNode1" presStyleIdx="0" presStyleCnt="6">
        <dgm:presLayoutVars>
          <dgm:chMax val="0"/>
          <dgm:chPref val="0"/>
          <dgm:bulletEnabled val="1"/>
        </dgm:presLayoutVars>
      </dgm:prSet>
      <dgm:spPr/>
    </dgm:pt>
    <dgm:pt modelId="{230E875F-2C36-4EFA-8338-FF73F93C686A}" type="pres">
      <dgm:prSet presAssocID="{40B99B8D-572E-4264-BACE-FC75A056051A}" presName="textaccent1" presStyleCnt="0"/>
      <dgm:spPr/>
    </dgm:pt>
    <dgm:pt modelId="{269B5F61-F3BD-4F14-8ED7-1AADC0AE3527}" type="pres">
      <dgm:prSet presAssocID="{40B99B8D-572E-4264-BACE-FC75A056051A}" presName="accentRepeatNode" presStyleLbl="solidAlignAcc1" presStyleIdx="0" presStyleCnt="12"/>
      <dgm:spPr>
        <a:xfrm>
          <a:off x="724478" y="1810127"/>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E92ED9BA-95EF-4658-A7E3-8D274FA546BB}" type="pres">
      <dgm:prSet presAssocID="{F6F79996-258B-49DC-9016-CC77A417149B}" presName="image1" presStyleCnt="0"/>
      <dgm:spPr/>
    </dgm:pt>
    <dgm:pt modelId="{29255071-7ED5-4BBE-92F3-C4ED0CA5F718}" type="pres">
      <dgm:prSet presAssocID="{F6F79996-258B-49DC-9016-CC77A417149B}" presName="imageRepeatNode" presStyleLbl="alignAcc1" presStyleIdx="0" presStyleCnt="6"/>
      <dgm:spPr/>
    </dgm:pt>
    <dgm:pt modelId="{67EBFC70-F18A-428B-BEF3-64EC6D2A75D5}" type="pres">
      <dgm:prSet presAssocID="{F6F79996-258B-49DC-9016-CC77A417149B}" presName="imageaccent1" presStyleCnt="0"/>
      <dgm:spPr/>
    </dgm:pt>
    <dgm:pt modelId="{350BBE25-ADEF-4F0A-9D50-6D1D5F64328C}" type="pres">
      <dgm:prSet presAssocID="{F6F79996-258B-49DC-9016-CC77A417149B}" presName="accentRepeatNode" presStyleLbl="solidAlignAcc1" presStyleIdx="1" presStyleCnt="12"/>
      <dgm:spPr>
        <a:xfrm>
          <a:off x="561167" y="1716823"/>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43D1D5CF-AB6B-47FE-B283-6DF390D9431E}" type="pres">
      <dgm:prSet presAssocID="{82D0492E-F0FA-4552-9484-B1A3BD4A8559}" presName="text2" presStyleCnt="0"/>
      <dgm:spPr/>
    </dgm:pt>
    <dgm:pt modelId="{1E5BB382-92C4-418C-BF1A-A775AD09CA0A}" type="pres">
      <dgm:prSet presAssocID="{82D0492E-F0FA-4552-9484-B1A3BD4A8559}" presName="textRepeatNode" presStyleLbl="alignNode1" presStyleIdx="1" presStyleCnt="6">
        <dgm:presLayoutVars>
          <dgm:chMax val="0"/>
          <dgm:chPref val="0"/>
          <dgm:bulletEnabled val="1"/>
        </dgm:presLayoutVars>
      </dgm:prSet>
      <dgm:spPr/>
    </dgm:pt>
    <dgm:pt modelId="{66B9F273-7AC8-47B5-B5B2-BF1A4A780350}" type="pres">
      <dgm:prSet presAssocID="{82D0492E-F0FA-4552-9484-B1A3BD4A8559}" presName="textaccent2" presStyleCnt="0"/>
      <dgm:spPr/>
    </dgm:pt>
    <dgm:pt modelId="{15574728-0D2A-475C-B26E-5721B789DC84}" type="pres">
      <dgm:prSet presAssocID="{82D0492E-F0FA-4552-9484-B1A3BD4A8559}" presName="accentRepeatNode" presStyleLbl="solidAlignAcc1" presStyleIdx="2" presStyleCnt="12"/>
      <dgm:spPr>
        <a:xfrm>
          <a:off x="1973640" y="1712973"/>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1B2338B4-B7BE-4ED0-A53B-04709E35FC74}" type="pres">
      <dgm:prSet presAssocID="{FF16ACCD-E0A4-4318-85E2-68F907F3E502}" presName="image2" presStyleCnt="0"/>
      <dgm:spPr/>
    </dgm:pt>
    <dgm:pt modelId="{69EF35E7-5674-486C-9E1C-5D3B78A94D5B}" type="pres">
      <dgm:prSet presAssocID="{FF16ACCD-E0A4-4318-85E2-68F907F3E502}" presName="imageRepeatNode" presStyleLbl="alignAcc1" presStyleIdx="1" presStyleCnt="6"/>
      <dgm:spPr/>
    </dgm:pt>
    <dgm:pt modelId="{0F484878-6BC6-4E37-9006-64111EBD041F}" type="pres">
      <dgm:prSet presAssocID="{FF16ACCD-E0A4-4318-85E2-68F907F3E502}" presName="imageaccent2" presStyleCnt="0"/>
      <dgm:spPr/>
    </dgm:pt>
    <dgm:pt modelId="{A727C6F8-A32D-4E00-9E62-10439739AFF1}" type="pres">
      <dgm:prSet presAssocID="{FF16ACCD-E0A4-4318-85E2-68F907F3E502}" presName="accentRepeatNode" presStyleLbl="solidAlignAcc1" presStyleIdx="3" presStyleCnt="12"/>
      <dgm:spPr>
        <a:xfrm>
          <a:off x="2134346" y="1807183"/>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0BA668D8-C751-4416-A02C-B5D4950CEE15}" type="pres">
      <dgm:prSet presAssocID="{38364024-C329-4451-93A6-5EF3B580F22E}" presName="text3" presStyleCnt="0"/>
      <dgm:spPr/>
    </dgm:pt>
    <dgm:pt modelId="{AC9424EA-28C2-4297-840A-A6AA5512E2E8}" type="pres">
      <dgm:prSet presAssocID="{38364024-C329-4451-93A6-5EF3B580F22E}" presName="textRepeatNode" presStyleLbl="alignNode1" presStyleIdx="2" presStyleCnt="6">
        <dgm:presLayoutVars>
          <dgm:chMax val="0"/>
          <dgm:chPref val="0"/>
          <dgm:bulletEnabled val="1"/>
        </dgm:presLayoutVars>
      </dgm:prSet>
      <dgm:spPr/>
    </dgm:pt>
    <dgm:pt modelId="{2FB48D7F-2079-4A18-A41D-EE11EF5891F5}" type="pres">
      <dgm:prSet presAssocID="{38364024-C329-4451-93A6-5EF3B580F22E}" presName="textaccent3" presStyleCnt="0"/>
      <dgm:spPr/>
    </dgm:pt>
    <dgm:pt modelId="{EBB69C10-6EAF-4E01-8EC2-C4BA1020B75D}" type="pres">
      <dgm:prSet presAssocID="{38364024-C329-4451-93A6-5EF3B580F22E}" presName="accentRepeatNode" presStyleLbl="solidAlignAcc1" presStyleIdx="4" presStyleCnt="12"/>
      <dgm:spPr>
        <a:xfrm>
          <a:off x="1266100" y="731468"/>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A9BD6EFB-8DC5-4F08-8666-A7ECEF0CA094}" type="pres">
      <dgm:prSet presAssocID="{B2613F6B-0B3E-4556-8372-30001B12D014}" presName="image3" presStyleCnt="0"/>
      <dgm:spPr/>
    </dgm:pt>
    <dgm:pt modelId="{73AFB267-8F60-425C-8C7F-7DC90776B03D}" type="pres">
      <dgm:prSet presAssocID="{B2613F6B-0B3E-4556-8372-30001B12D014}" presName="imageRepeatNode" presStyleLbl="alignAcc1" presStyleIdx="2" presStyleCnt="6"/>
      <dgm:spPr/>
    </dgm:pt>
    <dgm:pt modelId="{09C8EA82-A42D-450F-A63F-0CC41CFB67D9}" type="pres">
      <dgm:prSet presAssocID="{B2613F6B-0B3E-4556-8372-30001B12D014}" presName="imageaccent3" presStyleCnt="0"/>
      <dgm:spPr/>
    </dgm:pt>
    <dgm:pt modelId="{BBC9E021-EE0B-4134-96F7-56F6523FDA6E}" type="pres">
      <dgm:prSet presAssocID="{B2613F6B-0B3E-4556-8372-30001B12D014}" presName="accentRepeatNode" presStyleLbl="solidAlignAcc1" presStyleIdx="5" presStyleCnt="12"/>
      <dgm:spPr>
        <a:xfrm>
          <a:off x="1432887" y="638617"/>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2FEA5B03-EE72-46AB-95C3-11DCD8F04B4E}" type="pres">
      <dgm:prSet presAssocID="{2F9F78F3-A657-484F-95CB-56688FC09237}" presName="text4" presStyleCnt="0"/>
      <dgm:spPr/>
    </dgm:pt>
    <dgm:pt modelId="{D9C5EB2C-4E6B-4E95-A9C2-9CC8CE290370}" type="pres">
      <dgm:prSet presAssocID="{2F9F78F3-A657-484F-95CB-56688FC09237}" presName="textRepeatNode" presStyleLbl="alignNode1" presStyleIdx="3" presStyleCnt="6">
        <dgm:presLayoutVars>
          <dgm:chMax val="0"/>
          <dgm:chPref val="0"/>
          <dgm:bulletEnabled val="1"/>
        </dgm:presLayoutVars>
      </dgm:prSet>
      <dgm:spPr/>
    </dgm:pt>
    <dgm:pt modelId="{85E25B65-0DA7-4E34-93F7-EBE29FDAE531}" type="pres">
      <dgm:prSet presAssocID="{2F9F78F3-A657-484F-95CB-56688FC09237}" presName="textaccent4" presStyleCnt="0"/>
      <dgm:spPr/>
    </dgm:pt>
    <dgm:pt modelId="{E0C2CB06-44CD-47DB-A8C8-EFC9D1041B3E}" type="pres">
      <dgm:prSet presAssocID="{2F9F78F3-A657-484F-95CB-56688FC09237}" presName="accentRepeatNode" presStyleLbl="solidAlignAcc1" presStyleIdx="6" presStyleCnt="12"/>
      <dgm:spPr>
        <a:xfrm>
          <a:off x="2823209" y="1028139"/>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AD257888-8547-4CA2-B78B-FD5E05A88D68}" type="pres">
      <dgm:prSet presAssocID="{A60481FC-9376-405D-98A4-F9A058CE5604}" presName="image4" presStyleCnt="0"/>
      <dgm:spPr/>
    </dgm:pt>
    <dgm:pt modelId="{5CE6C5BA-3C13-436E-813C-2FF9FED55995}" type="pres">
      <dgm:prSet presAssocID="{A60481FC-9376-405D-98A4-F9A058CE5604}" presName="imageRepeatNode" presStyleLbl="alignAcc1" presStyleIdx="3" presStyleCnt="6"/>
      <dgm:spPr/>
    </dgm:pt>
    <dgm:pt modelId="{FBD1F7E0-2BE8-478D-A278-CC15F0D1F5D2}" type="pres">
      <dgm:prSet presAssocID="{A60481FC-9376-405D-98A4-F9A058CE5604}" presName="imageaccent4" presStyleCnt="0"/>
      <dgm:spPr/>
    </dgm:pt>
    <dgm:pt modelId="{66B7581C-E49F-4084-A82D-C57003A54AF2}" type="pres">
      <dgm:prSet presAssocID="{A60481FC-9376-405D-98A4-F9A058CE5604}" presName="accentRepeatNode" presStyleLbl="solidAlignAcc1" presStyleIdx="7" presStyleCnt="12"/>
      <dgm:spPr>
        <a:xfrm>
          <a:off x="2979137" y="1124614"/>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E336A56A-CB6E-486A-8E29-AA39C845468F}" type="pres">
      <dgm:prSet presAssocID="{F1AE9E47-3749-459B-8904-302117A83AC5}" presName="text5" presStyleCnt="0"/>
      <dgm:spPr/>
    </dgm:pt>
    <dgm:pt modelId="{603B5CA1-6FEE-4FE3-A0E5-405F04112F41}" type="pres">
      <dgm:prSet presAssocID="{F1AE9E47-3749-459B-8904-302117A83AC5}" presName="textRepeatNode" presStyleLbl="alignNode1" presStyleIdx="4" presStyleCnt="6">
        <dgm:presLayoutVars>
          <dgm:chMax val="0"/>
          <dgm:chPref val="0"/>
          <dgm:bulletEnabled val="1"/>
        </dgm:presLayoutVars>
      </dgm:prSet>
      <dgm:spPr/>
    </dgm:pt>
    <dgm:pt modelId="{2D2B749A-A86C-4796-96F3-D4CC61D2E687}" type="pres">
      <dgm:prSet presAssocID="{F1AE9E47-3749-459B-8904-302117A83AC5}" presName="textaccent5" presStyleCnt="0"/>
      <dgm:spPr/>
    </dgm:pt>
    <dgm:pt modelId="{DB0EAC6C-B66E-489E-96DB-30E3E62D7FE7}" type="pres">
      <dgm:prSet presAssocID="{F1AE9E47-3749-459B-8904-302117A83AC5}" presName="accentRepeatNode" presStyleLbl="solidAlignAcc1" presStyleIdx="8" presStyleCnt="12"/>
      <dgm:spPr>
        <a:xfrm>
          <a:off x="3528143" y="649714"/>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7A180BE7-5F58-4B9F-9217-14954E59CEDF}" type="pres">
      <dgm:prSet presAssocID="{54551FE0-2F35-4E7E-94B4-023A866A35EF}" presName="image5" presStyleCnt="0"/>
      <dgm:spPr/>
    </dgm:pt>
    <dgm:pt modelId="{B60B3BC5-3216-48D7-890F-C8FC929AB335}" type="pres">
      <dgm:prSet presAssocID="{54551FE0-2F35-4E7E-94B4-023A866A35EF}" presName="imageRepeatNode" presStyleLbl="alignAcc1" presStyleIdx="4" presStyleCnt="6"/>
      <dgm:spPr/>
    </dgm:pt>
    <dgm:pt modelId="{C1CE84FB-DFD9-40C7-9DBC-884F70F44B2E}" type="pres">
      <dgm:prSet presAssocID="{54551FE0-2F35-4E7E-94B4-023A866A35EF}" presName="imageaccent5" presStyleCnt="0"/>
      <dgm:spPr/>
    </dgm:pt>
    <dgm:pt modelId="{4B7AB14D-8AFF-4318-8222-1108BFC2D56E}" type="pres">
      <dgm:prSet presAssocID="{54551FE0-2F35-4E7E-94B4-023A866A35EF}" presName="accentRepeatNode" presStyleLbl="solidAlignAcc1" presStyleIdx="9" presStyleCnt="12"/>
      <dgm:spPr>
        <a:xfrm>
          <a:off x="3687545" y="742565"/>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3F0F88E8-1C35-41AD-B831-926F05B9411C}" type="pres">
      <dgm:prSet presAssocID="{6037D42C-F2CF-4A87-8950-9302286DE4F2}" presName="text6" presStyleCnt="0"/>
      <dgm:spPr/>
    </dgm:pt>
    <dgm:pt modelId="{26F1FB9D-750F-4ED0-A58F-FDBB7D986E8D}" type="pres">
      <dgm:prSet presAssocID="{6037D42C-F2CF-4A87-8950-9302286DE4F2}" presName="textRepeatNode" presStyleLbl="alignNode1" presStyleIdx="5" presStyleCnt="6">
        <dgm:presLayoutVars>
          <dgm:chMax val="0"/>
          <dgm:chPref val="0"/>
          <dgm:bulletEnabled val="1"/>
        </dgm:presLayoutVars>
      </dgm:prSet>
      <dgm:spPr/>
    </dgm:pt>
    <dgm:pt modelId="{9EB9AD91-1063-458D-B4FA-85D561F81758}" type="pres">
      <dgm:prSet presAssocID="{6037D42C-F2CF-4A87-8950-9302286DE4F2}" presName="textaccent6" presStyleCnt="0"/>
      <dgm:spPr/>
    </dgm:pt>
    <dgm:pt modelId="{C084EE83-60DC-4DDA-AADC-6337C799881E}" type="pres">
      <dgm:prSet presAssocID="{6037D42C-F2CF-4A87-8950-9302286DE4F2}" presName="accentRepeatNode" presStyleLbl="solidAlignAcc1" presStyleIdx="10" presStyleCnt="12"/>
      <dgm:spPr>
        <a:xfrm>
          <a:off x="3686677" y="2119254"/>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97F4184A-A5D5-46F8-BA38-89490224FE58}" type="pres">
      <dgm:prSet presAssocID="{8AFCD5E6-31EF-42DD-B50D-D827DF587024}" presName="image6" presStyleCnt="0"/>
      <dgm:spPr/>
    </dgm:pt>
    <dgm:pt modelId="{7ACC3A9E-87FD-44B2-96B1-1A265018AEA2}" type="pres">
      <dgm:prSet presAssocID="{8AFCD5E6-31EF-42DD-B50D-D827DF587024}" presName="imageRepeatNode" presStyleLbl="alignAcc1" presStyleIdx="5" presStyleCnt="6"/>
      <dgm:spPr/>
    </dgm:pt>
    <dgm:pt modelId="{DAD9A7E7-0F2A-4813-9A27-7D18D554BE1E}" type="pres">
      <dgm:prSet presAssocID="{8AFCD5E6-31EF-42DD-B50D-D827DF587024}" presName="imageaccent6" presStyleCnt="0"/>
      <dgm:spPr/>
    </dgm:pt>
    <dgm:pt modelId="{5414BC69-D5AA-40AC-A3B3-9FCE351AF672}" type="pres">
      <dgm:prSet presAssocID="{8AFCD5E6-31EF-42DD-B50D-D827DF587024}" presName="accentRepeatNode" presStyleLbl="solidAlignAcc1" presStyleIdx="11" presStyleCnt="12"/>
      <dgm:spPr>
        <a:xfrm>
          <a:off x="3534658" y="2196932"/>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Lst>
  <dgm:cxnLst>
    <dgm:cxn modelId="{D5091712-A98B-4C98-A677-8799506CC004}" srcId="{9E79E3C8-A076-42D9-8B86-544EC9B78250}" destId="{6037D42C-F2CF-4A87-8950-9302286DE4F2}" srcOrd="5" destOrd="0" parTransId="{75D4E7F6-1D18-493F-AA28-C1F3DF29514A}" sibTransId="{8AFCD5E6-31EF-42DD-B50D-D827DF587024}"/>
    <dgm:cxn modelId="{7FB0B920-D05B-4234-A8CD-7B1C0DF5AEBC}" srcId="{9E79E3C8-A076-42D9-8B86-544EC9B78250}" destId="{2F9F78F3-A657-484F-95CB-56688FC09237}" srcOrd="3" destOrd="0" parTransId="{77750616-2EC7-4B7A-AE35-755C2E98F52F}" sibTransId="{A60481FC-9376-405D-98A4-F9A058CE5604}"/>
    <dgm:cxn modelId="{C116D32F-BDFA-44F5-B2A9-B011D0F23F84}" type="presOf" srcId="{B2613F6B-0B3E-4556-8372-30001B12D014}" destId="{73AFB267-8F60-425C-8C7F-7DC90776B03D}" srcOrd="0" destOrd="0" presId="urn:microsoft.com/office/officeart/2008/layout/HexagonCluster"/>
    <dgm:cxn modelId="{D167B75E-DE38-4E9D-849A-09CD1ADCE930}" type="presOf" srcId="{40B99B8D-572E-4264-BACE-FC75A056051A}" destId="{A2137A8E-2250-4550-980B-69E55F2F5575}" srcOrd="0" destOrd="0" presId="urn:microsoft.com/office/officeart/2008/layout/HexagonCluster"/>
    <dgm:cxn modelId="{10CD1844-FDB0-4322-AEC2-4BEB1BAD83AE}" type="presOf" srcId="{A60481FC-9376-405D-98A4-F9A058CE5604}" destId="{5CE6C5BA-3C13-436E-813C-2FF9FED55995}" srcOrd="0" destOrd="0" presId="urn:microsoft.com/office/officeart/2008/layout/HexagonCluster"/>
    <dgm:cxn modelId="{3FF83146-047C-4C58-A09B-6B7978B15E9F}" srcId="{9E79E3C8-A076-42D9-8B86-544EC9B78250}" destId="{40B99B8D-572E-4264-BACE-FC75A056051A}" srcOrd="0" destOrd="0" parTransId="{083D5BD2-2359-4045-97D6-44D8B4FF6025}" sibTransId="{F6F79996-258B-49DC-9016-CC77A417149B}"/>
    <dgm:cxn modelId="{F6DDFC74-AFA8-4A7E-BC0C-93EDB8B33AA6}" type="presOf" srcId="{FF16ACCD-E0A4-4318-85E2-68F907F3E502}" destId="{69EF35E7-5674-486C-9E1C-5D3B78A94D5B}" srcOrd="0" destOrd="0" presId="urn:microsoft.com/office/officeart/2008/layout/HexagonCluster"/>
    <dgm:cxn modelId="{52F62275-F9D9-4C21-9ADB-F83AE5C7DD3D}" type="presOf" srcId="{9E79E3C8-A076-42D9-8B86-544EC9B78250}" destId="{132D6789-9101-4FB8-BB06-3781907B4159}" srcOrd="0" destOrd="0" presId="urn:microsoft.com/office/officeart/2008/layout/HexagonCluster"/>
    <dgm:cxn modelId="{AB03E757-2CB0-473F-8B0B-5D7BCC7C72EE}" type="presOf" srcId="{82D0492E-F0FA-4552-9484-B1A3BD4A8559}" destId="{1E5BB382-92C4-418C-BF1A-A775AD09CA0A}" srcOrd="0" destOrd="0" presId="urn:microsoft.com/office/officeart/2008/layout/HexagonCluster"/>
    <dgm:cxn modelId="{0162088E-33CC-44BC-AD4A-BF9D42A30195}" type="presOf" srcId="{38364024-C329-4451-93A6-5EF3B580F22E}" destId="{AC9424EA-28C2-4297-840A-A6AA5512E2E8}" srcOrd="0" destOrd="0" presId="urn:microsoft.com/office/officeart/2008/layout/HexagonCluster"/>
    <dgm:cxn modelId="{7658AA99-A641-4DD9-BE29-17777C4068F0}" type="presOf" srcId="{F1AE9E47-3749-459B-8904-302117A83AC5}" destId="{603B5CA1-6FEE-4FE3-A0E5-405F04112F41}" srcOrd="0" destOrd="0" presId="urn:microsoft.com/office/officeart/2008/layout/HexagonCluster"/>
    <dgm:cxn modelId="{6816CF9C-1C19-42B1-91CE-3DD99AC0E543}" type="presOf" srcId="{6037D42C-F2CF-4A87-8950-9302286DE4F2}" destId="{26F1FB9D-750F-4ED0-A58F-FDBB7D986E8D}" srcOrd="0" destOrd="0" presId="urn:microsoft.com/office/officeart/2008/layout/HexagonCluster"/>
    <dgm:cxn modelId="{9270F1B2-397E-4115-ADCF-368E2687E136}" type="presOf" srcId="{F6F79996-258B-49DC-9016-CC77A417149B}" destId="{29255071-7ED5-4BBE-92F3-C4ED0CA5F718}" srcOrd="0" destOrd="0" presId="urn:microsoft.com/office/officeart/2008/layout/HexagonCluster"/>
    <dgm:cxn modelId="{185A27B6-4FE2-495A-BEDB-D132CFB12663}" srcId="{9E79E3C8-A076-42D9-8B86-544EC9B78250}" destId="{82D0492E-F0FA-4552-9484-B1A3BD4A8559}" srcOrd="1" destOrd="0" parTransId="{CC6E838C-6C22-46D0-88A7-BB9330EB5263}" sibTransId="{FF16ACCD-E0A4-4318-85E2-68F907F3E502}"/>
    <dgm:cxn modelId="{E80F42CD-2212-4733-8350-7FDDBBF9ADB9}" srcId="{9E79E3C8-A076-42D9-8B86-544EC9B78250}" destId="{F1AE9E47-3749-459B-8904-302117A83AC5}" srcOrd="4" destOrd="0" parTransId="{A0B415AC-B449-4C8B-8343-96576BF8F20F}" sibTransId="{54551FE0-2F35-4E7E-94B4-023A866A35EF}"/>
    <dgm:cxn modelId="{13D6B6E4-98BC-4021-8C2A-47B2F108065E}" type="presOf" srcId="{54551FE0-2F35-4E7E-94B4-023A866A35EF}" destId="{B60B3BC5-3216-48D7-890F-C8FC929AB335}" srcOrd="0" destOrd="0" presId="urn:microsoft.com/office/officeart/2008/layout/HexagonCluster"/>
    <dgm:cxn modelId="{54A2CFE8-CEC9-4C4D-B22C-B4B4C39A44BA}" type="presOf" srcId="{8AFCD5E6-31EF-42DD-B50D-D827DF587024}" destId="{7ACC3A9E-87FD-44B2-96B1-1A265018AEA2}" srcOrd="0" destOrd="0" presId="urn:microsoft.com/office/officeart/2008/layout/HexagonCluster"/>
    <dgm:cxn modelId="{FF08EAEF-7497-4FC1-9B06-90AF5CE23BEC}" type="presOf" srcId="{2F9F78F3-A657-484F-95CB-56688FC09237}" destId="{D9C5EB2C-4E6B-4E95-A9C2-9CC8CE290370}" srcOrd="0" destOrd="0" presId="urn:microsoft.com/office/officeart/2008/layout/HexagonCluster"/>
    <dgm:cxn modelId="{483824FD-B794-470C-ADB0-5120F02274F0}" srcId="{9E79E3C8-A076-42D9-8B86-544EC9B78250}" destId="{38364024-C329-4451-93A6-5EF3B580F22E}" srcOrd="2" destOrd="0" parTransId="{4AC6E6FA-3453-4692-A844-DF90AC40CEBA}" sibTransId="{B2613F6B-0B3E-4556-8372-30001B12D014}"/>
    <dgm:cxn modelId="{34099AAA-1335-4F01-A104-952EEC4B004C}" type="presParOf" srcId="{132D6789-9101-4FB8-BB06-3781907B4159}" destId="{9141546D-7E92-483B-AAB7-2C198D401B9F}" srcOrd="0" destOrd="0" presId="urn:microsoft.com/office/officeart/2008/layout/HexagonCluster"/>
    <dgm:cxn modelId="{FD186E89-4A67-4F88-A067-680CC57D40D2}" type="presParOf" srcId="{9141546D-7E92-483B-AAB7-2C198D401B9F}" destId="{A2137A8E-2250-4550-980B-69E55F2F5575}" srcOrd="0" destOrd="0" presId="urn:microsoft.com/office/officeart/2008/layout/HexagonCluster"/>
    <dgm:cxn modelId="{E4964ABA-F90F-4BDB-AAEC-4B3774713731}" type="presParOf" srcId="{132D6789-9101-4FB8-BB06-3781907B4159}" destId="{230E875F-2C36-4EFA-8338-FF73F93C686A}" srcOrd="1" destOrd="0" presId="urn:microsoft.com/office/officeart/2008/layout/HexagonCluster"/>
    <dgm:cxn modelId="{570E6DF8-DE42-4568-90AF-A5A22A8F0218}" type="presParOf" srcId="{230E875F-2C36-4EFA-8338-FF73F93C686A}" destId="{269B5F61-F3BD-4F14-8ED7-1AADC0AE3527}" srcOrd="0" destOrd="0" presId="urn:microsoft.com/office/officeart/2008/layout/HexagonCluster"/>
    <dgm:cxn modelId="{2E79BBC4-E61E-4D85-BEC0-F6351ACB0FE1}" type="presParOf" srcId="{132D6789-9101-4FB8-BB06-3781907B4159}" destId="{E92ED9BA-95EF-4658-A7E3-8D274FA546BB}" srcOrd="2" destOrd="0" presId="urn:microsoft.com/office/officeart/2008/layout/HexagonCluster"/>
    <dgm:cxn modelId="{A0E69DB6-B465-4796-8097-E435BC28958E}" type="presParOf" srcId="{E92ED9BA-95EF-4658-A7E3-8D274FA546BB}" destId="{29255071-7ED5-4BBE-92F3-C4ED0CA5F718}" srcOrd="0" destOrd="0" presId="urn:microsoft.com/office/officeart/2008/layout/HexagonCluster"/>
    <dgm:cxn modelId="{DABDE39E-E405-483B-81B8-4901FF7E0707}" type="presParOf" srcId="{132D6789-9101-4FB8-BB06-3781907B4159}" destId="{67EBFC70-F18A-428B-BEF3-64EC6D2A75D5}" srcOrd="3" destOrd="0" presId="urn:microsoft.com/office/officeart/2008/layout/HexagonCluster"/>
    <dgm:cxn modelId="{C354BA0B-073A-40CA-B2B0-882799FB805E}" type="presParOf" srcId="{67EBFC70-F18A-428B-BEF3-64EC6D2A75D5}" destId="{350BBE25-ADEF-4F0A-9D50-6D1D5F64328C}" srcOrd="0" destOrd="0" presId="urn:microsoft.com/office/officeart/2008/layout/HexagonCluster"/>
    <dgm:cxn modelId="{436AD5FB-D560-4715-9ED6-64E527C992A9}" type="presParOf" srcId="{132D6789-9101-4FB8-BB06-3781907B4159}" destId="{43D1D5CF-AB6B-47FE-B283-6DF390D9431E}" srcOrd="4" destOrd="0" presId="urn:microsoft.com/office/officeart/2008/layout/HexagonCluster"/>
    <dgm:cxn modelId="{F36E4E48-AC53-47EA-BCB5-33556A3A167B}" type="presParOf" srcId="{43D1D5CF-AB6B-47FE-B283-6DF390D9431E}" destId="{1E5BB382-92C4-418C-BF1A-A775AD09CA0A}" srcOrd="0" destOrd="0" presId="urn:microsoft.com/office/officeart/2008/layout/HexagonCluster"/>
    <dgm:cxn modelId="{D2DCC1A8-601B-4018-84A6-D983059AD442}" type="presParOf" srcId="{132D6789-9101-4FB8-BB06-3781907B4159}" destId="{66B9F273-7AC8-47B5-B5B2-BF1A4A780350}" srcOrd="5" destOrd="0" presId="urn:microsoft.com/office/officeart/2008/layout/HexagonCluster"/>
    <dgm:cxn modelId="{8F5F35DD-B1F4-43E1-B01F-2F8779A67605}" type="presParOf" srcId="{66B9F273-7AC8-47B5-B5B2-BF1A4A780350}" destId="{15574728-0D2A-475C-B26E-5721B789DC84}" srcOrd="0" destOrd="0" presId="urn:microsoft.com/office/officeart/2008/layout/HexagonCluster"/>
    <dgm:cxn modelId="{40A80990-D2DD-4F9B-A350-84E1E0296850}" type="presParOf" srcId="{132D6789-9101-4FB8-BB06-3781907B4159}" destId="{1B2338B4-B7BE-4ED0-A53B-04709E35FC74}" srcOrd="6" destOrd="0" presId="urn:microsoft.com/office/officeart/2008/layout/HexagonCluster"/>
    <dgm:cxn modelId="{B002247D-B925-4E8D-9479-8B50152181FF}" type="presParOf" srcId="{1B2338B4-B7BE-4ED0-A53B-04709E35FC74}" destId="{69EF35E7-5674-486C-9E1C-5D3B78A94D5B}" srcOrd="0" destOrd="0" presId="urn:microsoft.com/office/officeart/2008/layout/HexagonCluster"/>
    <dgm:cxn modelId="{3D906029-AE54-430F-B81C-AD180D7BAFF9}" type="presParOf" srcId="{132D6789-9101-4FB8-BB06-3781907B4159}" destId="{0F484878-6BC6-4E37-9006-64111EBD041F}" srcOrd="7" destOrd="0" presId="urn:microsoft.com/office/officeart/2008/layout/HexagonCluster"/>
    <dgm:cxn modelId="{1414AE3C-C157-4B83-8319-6F99F015B056}" type="presParOf" srcId="{0F484878-6BC6-4E37-9006-64111EBD041F}" destId="{A727C6F8-A32D-4E00-9E62-10439739AFF1}" srcOrd="0" destOrd="0" presId="urn:microsoft.com/office/officeart/2008/layout/HexagonCluster"/>
    <dgm:cxn modelId="{E33E4B3A-B465-4467-9109-78BED9029AD5}" type="presParOf" srcId="{132D6789-9101-4FB8-BB06-3781907B4159}" destId="{0BA668D8-C751-4416-A02C-B5D4950CEE15}" srcOrd="8" destOrd="0" presId="urn:microsoft.com/office/officeart/2008/layout/HexagonCluster"/>
    <dgm:cxn modelId="{866981A9-77C6-4C5D-9D19-702DAE562B51}" type="presParOf" srcId="{0BA668D8-C751-4416-A02C-B5D4950CEE15}" destId="{AC9424EA-28C2-4297-840A-A6AA5512E2E8}" srcOrd="0" destOrd="0" presId="urn:microsoft.com/office/officeart/2008/layout/HexagonCluster"/>
    <dgm:cxn modelId="{487FD352-CA28-4255-A833-3A2279AA266E}" type="presParOf" srcId="{132D6789-9101-4FB8-BB06-3781907B4159}" destId="{2FB48D7F-2079-4A18-A41D-EE11EF5891F5}" srcOrd="9" destOrd="0" presId="urn:microsoft.com/office/officeart/2008/layout/HexagonCluster"/>
    <dgm:cxn modelId="{22CBA67C-9E50-413A-A2D4-EA794279AB7D}" type="presParOf" srcId="{2FB48D7F-2079-4A18-A41D-EE11EF5891F5}" destId="{EBB69C10-6EAF-4E01-8EC2-C4BA1020B75D}" srcOrd="0" destOrd="0" presId="urn:microsoft.com/office/officeart/2008/layout/HexagonCluster"/>
    <dgm:cxn modelId="{48E09B0E-577C-4A92-8302-C0DE96C37AC7}" type="presParOf" srcId="{132D6789-9101-4FB8-BB06-3781907B4159}" destId="{A9BD6EFB-8DC5-4F08-8666-A7ECEF0CA094}" srcOrd="10" destOrd="0" presId="urn:microsoft.com/office/officeart/2008/layout/HexagonCluster"/>
    <dgm:cxn modelId="{38EB49D1-A1C2-45D0-A7D3-48BF0677E852}" type="presParOf" srcId="{A9BD6EFB-8DC5-4F08-8666-A7ECEF0CA094}" destId="{73AFB267-8F60-425C-8C7F-7DC90776B03D}" srcOrd="0" destOrd="0" presId="urn:microsoft.com/office/officeart/2008/layout/HexagonCluster"/>
    <dgm:cxn modelId="{5220A518-9957-4392-BC4F-46598AB6D469}" type="presParOf" srcId="{132D6789-9101-4FB8-BB06-3781907B4159}" destId="{09C8EA82-A42D-450F-A63F-0CC41CFB67D9}" srcOrd="11" destOrd="0" presId="urn:microsoft.com/office/officeart/2008/layout/HexagonCluster"/>
    <dgm:cxn modelId="{5521EEDA-B917-49A5-81CC-87193304D557}" type="presParOf" srcId="{09C8EA82-A42D-450F-A63F-0CC41CFB67D9}" destId="{BBC9E021-EE0B-4134-96F7-56F6523FDA6E}" srcOrd="0" destOrd="0" presId="urn:microsoft.com/office/officeart/2008/layout/HexagonCluster"/>
    <dgm:cxn modelId="{4D2CEE59-5A5D-4270-BCA3-00E230DB9AFF}" type="presParOf" srcId="{132D6789-9101-4FB8-BB06-3781907B4159}" destId="{2FEA5B03-EE72-46AB-95C3-11DCD8F04B4E}" srcOrd="12" destOrd="0" presId="urn:microsoft.com/office/officeart/2008/layout/HexagonCluster"/>
    <dgm:cxn modelId="{7FD64690-1327-49F4-89C3-3E77B1A7889B}" type="presParOf" srcId="{2FEA5B03-EE72-46AB-95C3-11DCD8F04B4E}" destId="{D9C5EB2C-4E6B-4E95-A9C2-9CC8CE290370}" srcOrd="0" destOrd="0" presId="urn:microsoft.com/office/officeart/2008/layout/HexagonCluster"/>
    <dgm:cxn modelId="{19F2EAB5-37F3-4E6E-A026-5F98E4F39238}" type="presParOf" srcId="{132D6789-9101-4FB8-BB06-3781907B4159}" destId="{85E25B65-0DA7-4E34-93F7-EBE29FDAE531}" srcOrd="13" destOrd="0" presId="urn:microsoft.com/office/officeart/2008/layout/HexagonCluster"/>
    <dgm:cxn modelId="{9AF441DF-4B67-4A91-80A1-5D83B2C0A67A}" type="presParOf" srcId="{85E25B65-0DA7-4E34-93F7-EBE29FDAE531}" destId="{E0C2CB06-44CD-47DB-A8C8-EFC9D1041B3E}" srcOrd="0" destOrd="0" presId="urn:microsoft.com/office/officeart/2008/layout/HexagonCluster"/>
    <dgm:cxn modelId="{D648DDEB-9758-4993-B05B-5AF4E6262EDB}" type="presParOf" srcId="{132D6789-9101-4FB8-BB06-3781907B4159}" destId="{AD257888-8547-4CA2-B78B-FD5E05A88D68}" srcOrd="14" destOrd="0" presId="urn:microsoft.com/office/officeart/2008/layout/HexagonCluster"/>
    <dgm:cxn modelId="{B2AE0C9E-421F-4D75-8D41-A89047E1C9D6}" type="presParOf" srcId="{AD257888-8547-4CA2-B78B-FD5E05A88D68}" destId="{5CE6C5BA-3C13-436E-813C-2FF9FED55995}" srcOrd="0" destOrd="0" presId="urn:microsoft.com/office/officeart/2008/layout/HexagonCluster"/>
    <dgm:cxn modelId="{EF2214CB-4A08-44A2-95C1-7E7AC915ED79}" type="presParOf" srcId="{132D6789-9101-4FB8-BB06-3781907B4159}" destId="{FBD1F7E0-2BE8-478D-A278-CC15F0D1F5D2}" srcOrd="15" destOrd="0" presId="urn:microsoft.com/office/officeart/2008/layout/HexagonCluster"/>
    <dgm:cxn modelId="{EA01C1DE-78E5-492E-9543-709424568584}" type="presParOf" srcId="{FBD1F7E0-2BE8-478D-A278-CC15F0D1F5D2}" destId="{66B7581C-E49F-4084-A82D-C57003A54AF2}" srcOrd="0" destOrd="0" presId="urn:microsoft.com/office/officeart/2008/layout/HexagonCluster"/>
    <dgm:cxn modelId="{D549EDB2-AAC3-48F3-8785-06C045885CF6}" type="presParOf" srcId="{132D6789-9101-4FB8-BB06-3781907B4159}" destId="{E336A56A-CB6E-486A-8E29-AA39C845468F}" srcOrd="16" destOrd="0" presId="urn:microsoft.com/office/officeart/2008/layout/HexagonCluster"/>
    <dgm:cxn modelId="{51418F39-0BB5-4B9F-BD82-E33F15A57619}" type="presParOf" srcId="{E336A56A-CB6E-486A-8E29-AA39C845468F}" destId="{603B5CA1-6FEE-4FE3-A0E5-405F04112F41}" srcOrd="0" destOrd="0" presId="urn:microsoft.com/office/officeart/2008/layout/HexagonCluster"/>
    <dgm:cxn modelId="{7ECF1548-2CAC-47DB-8780-024B3C535966}" type="presParOf" srcId="{132D6789-9101-4FB8-BB06-3781907B4159}" destId="{2D2B749A-A86C-4796-96F3-D4CC61D2E687}" srcOrd="17" destOrd="0" presId="urn:microsoft.com/office/officeart/2008/layout/HexagonCluster"/>
    <dgm:cxn modelId="{8A78E69B-A32E-4B3C-BB63-D7165922789C}" type="presParOf" srcId="{2D2B749A-A86C-4796-96F3-D4CC61D2E687}" destId="{DB0EAC6C-B66E-489E-96DB-30E3E62D7FE7}" srcOrd="0" destOrd="0" presId="urn:microsoft.com/office/officeart/2008/layout/HexagonCluster"/>
    <dgm:cxn modelId="{8BAD9AC4-FF22-42BA-8FB1-0B13FC5D065E}" type="presParOf" srcId="{132D6789-9101-4FB8-BB06-3781907B4159}" destId="{7A180BE7-5F58-4B9F-9217-14954E59CEDF}" srcOrd="18" destOrd="0" presId="urn:microsoft.com/office/officeart/2008/layout/HexagonCluster"/>
    <dgm:cxn modelId="{375B530A-F006-4402-A4C3-972ACD4A672C}" type="presParOf" srcId="{7A180BE7-5F58-4B9F-9217-14954E59CEDF}" destId="{B60B3BC5-3216-48D7-890F-C8FC929AB335}" srcOrd="0" destOrd="0" presId="urn:microsoft.com/office/officeart/2008/layout/HexagonCluster"/>
    <dgm:cxn modelId="{F3F522B9-3865-416B-B862-80643849A8BC}" type="presParOf" srcId="{132D6789-9101-4FB8-BB06-3781907B4159}" destId="{C1CE84FB-DFD9-40C7-9DBC-884F70F44B2E}" srcOrd="19" destOrd="0" presId="urn:microsoft.com/office/officeart/2008/layout/HexagonCluster"/>
    <dgm:cxn modelId="{C8014C74-0C4C-424B-BD79-6DDDBE7B8A24}" type="presParOf" srcId="{C1CE84FB-DFD9-40C7-9DBC-884F70F44B2E}" destId="{4B7AB14D-8AFF-4318-8222-1108BFC2D56E}" srcOrd="0" destOrd="0" presId="urn:microsoft.com/office/officeart/2008/layout/HexagonCluster"/>
    <dgm:cxn modelId="{4D8A031B-251B-4214-8D3F-55FCD5E57A56}" type="presParOf" srcId="{132D6789-9101-4FB8-BB06-3781907B4159}" destId="{3F0F88E8-1C35-41AD-B831-926F05B9411C}" srcOrd="20" destOrd="0" presId="urn:microsoft.com/office/officeart/2008/layout/HexagonCluster"/>
    <dgm:cxn modelId="{204A9204-3B22-44B0-83C6-879C891DA8BE}" type="presParOf" srcId="{3F0F88E8-1C35-41AD-B831-926F05B9411C}" destId="{26F1FB9D-750F-4ED0-A58F-FDBB7D986E8D}" srcOrd="0" destOrd="0" presId="urn:microsoft.com/office/officeart/2008/layout/HexagonCluster"/>
    <dgm:cxn modelId="{54901966-1312-4D14-B115-22253D03A82F}" type="presParOf" srcId="{132D6789-9101-4FB8-BB06-3781907B4159}" destId="{9EB9AD91-1063-458D-B4FA-85D561F81758}" srcOrd="21" destOrd="0" presId="urn:microsoft.com/office/officeart/2008/layout/HexagonCluster"/>
    <dgm:cxn modelId="{78BC66E6-56F6-4D23-9860-BC140ED8BA24}" type="presParOf" srcId="{9EB9AD91-1063-458D-B4FA-85D561F81758}" destId="{C084EE83-60DC-4DDA-AADC-6337C799881E}" srcOrd="0" destOrd="0" presId="urn:microsoft.com/office/officeart/2008/layout/HexagonCluster"/>
    <dgm:cxn modelId="{527C27D8-D1AF-4313-B873-710296008BA8}" type="presParOf" srcId="{132D6789-9101-4FB8-BB06-3781907B4159}" destId="{97F4184A-A5D5-46F8-BA38-89490224FE58}" srcOrd="22" destOrd="0" presId="urn:microsoft.com/office/officeart/2008/layout/HexagonCluster"/>
    <dgm:cxn modelId="{A83523BF-FC5D-476D-86FF-50CC035FD732}" type="presParOf" srcId="{97F4184A-A5D5-46F8-BA38-89490224FE58}" destId="{7ACC3A9E-87FD-44B2-96B1-1A265018AEA2}" srcOrd="0" destOrd="0" presId="urn:microsoft.com/office/officeart/2008/layout/HexagonCluster"/>
    <dgm:cxn modelId="{0C280A70-06BD-4C3A-AACE-AC6719A061CB}" type="presParOf" srcId="{132D6789-9101-4FB8-BB06-3781907B4159}" destId="{DAD9A7E7-0F2A-4813-9A27-7D18D554BE1E}" srcOrd="23" destOrd="0" presId="urn:microsoft.com/office/officeart/2008/layout/HexagonCluster"/>
    <dgm:cxn modelId="{ABB3351E-66E4-475F-81E6-ED314180669A}" type="presParOf" srcId="{DAD9A7E7-0F2A-4813-9A27-7D18D554BE1E}" destId="{5414BC69-D5AA-40AC-A3B3-9FCE351AF672}"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37A8E-2250-4550-980B-69E55F2F5575}">
      <dsp:nvSpPr>
        <dsp:cNvPr id="0" name=""/>
        <dsp:cNvSpPr/>
      </dsp:nvSpPr>
      <dsp:spPr>
        <a:xfrm>
          <a:off x="704933" y="1495566"/>
          <a:ext cx="819165" cy="703404"/>
        </a:xfrm>
        <a:prstGeom prst="hexagon">
          <a:avLst>
            <a:gd name="adj" fmla="val 25000"/>
            <a:gd name="vf" fmla="val 115470"/>
          </a:avLst>
        </a:prstGeom>
        <a:solidFill>
          <a:srgbClr val="1F497D">
            <a:alpha val="90000"/>
          </a:srgbClr>
        </a:solidFill>
        <a:ln w="12700" cap="flat" cmpd="sng" algn="ctr">
          <a:solidFill>
            <a:srgbClr val="A5A5A5">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数据库技术</a:t>
          </a:r>
        </a:p>
      </dsp:txBody>
      <dsp:txXfrm>
        <a:off x="831814" y="1604516"/>
        <a:ext cx="565403" cy="485504"/>
      </dsp:txXfrm>
    </dsp:sp>
    <dsp:sp modelId="{269B5F61-F3BD-4F14-8ED7-1AADC0AE3527}">
      <dsp:nvSpPr>
        <dsp:cNvPr id="0" name=""/>
        <dsp:cNvSpPr/>
      </dsp:nvSpPr>
      <dsp:spPr>
        <a:xfrm>
          <a:off x="724478" y="1810127"/>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29255071-7ED5-4BBE-92F3-C4ED0CA5F718}">
      <dsp:nvSpPr>
        <dsp:cNvPr id="0" name=""/>
        <dsp:cNvSpPr/>
      </dsp:nvSpPr>
      <dsp:spPr>
        <a:xfrm>
          <a:off x="0" y="1106723"/>
          <a:ext cx="819165" cy="703404"/>
        </a:xfrm>
        <a:prstGeom prst="hexagon">
          <a:avLst>
            <a:gd name="adj" fmla="val 25000"/>
            <a:gd name="vf" fmla="val 1154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8000" b="-8000"/>
          </a:stretch>
        </a:blipFill>
        <a:ln w="12700" cap="flat" cmpd="sng" algn="ctr">
          <a:solidFill>
            <a:srgbClr val="A5A5A5">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50BBE25-ADEF-4F0A-9D50-6D1D5F64328C}">
      <dsp:nvSpPr>
        <dsp:cNvPr id="0" name=""/>
        <dsp:cNvSpPr/>
      </dsp:nvSpPr>
      <dsp:spPr>
        <a:xfrm>
          <a:off x="561167" y="1716823"/>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1E5BB382-92C4-418C-BF1A-A775AD09CA0A}">
      <dsp:nvSpPr>
        <dsp:cNvPr id="0" name=""/>
        <dsp:cNvSpPr/>
      </dsp:nvSpPr>
      <dsp:spPr>
        <a:xfrm>
          <a:off x="1409867" y="1104685"/>
          <a:ext cx="819165" cy="703404"/>
        </a:xfrm>
        <a:prstGeom prst="hexagon">
          <a:avLst>
            <a:gd name="adj" fmla="val 25000"/>
            <a:gd name="vf" fmla="val 115470"/>
          </a:avLst>
        </a:prstGeom>
        <a:solidFill>
          <a:srgbClr val="1F497D">
            <a:alpha val="82000"/>
          </a:srgbClr>
        </a:solidFill>
        <a:ln w="12700" cap="flat" cmpd="sng" algn="ctr">
          <a:solidFill>
            <a:srgbClr val="A5A5A5">
              <a:alpha val="90000"/>
              <a:hueOff val="0"/>
              <a:satOff val="0"/>
              <a:lumOff val="0"/>
              <a:alphaOff val="-8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机器</a:t>
          </a:r>
          <a:endParaRPr lang="en-US" altLang="zh-CN" sz="1200" kern="1200" dirty="0">
            <a:solidFill>
              <a:sysClr val="window" lastClr="FFFFFF"/>
            </a:solidFill>
            <a:latin typeface="微软雅黑" panose="020B0503020204020204" pitchFamily="34" charset="-122"/>
            <a:ea typeface="微软雅黑" panose="020B0503020204020204" pitchFamily="34" charset="-122"/>
            <a:cs typeface="+mn-cs"/>
          </a:endParaRPr>
        </a:p>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学习</a:t>
          </a:r>
        </a:p>
      </dsp:txBody>
      <dsp:txXfrm>
        <a:off x="1536748" y="1213635"/>
        <a:ext cx="565403" cy="485504"/>
      </dsp:txXfrm>
    </dsp:sp>
    <dsp:sp modelId="{15574728-0D2A-475C-B26E-5721B789DC84}">
      <dsp:nvSpPr>
        <dsp:cNvPr id="0" name=""/>
        <dsp:cNvSpPr/>
      </dsp:nvSpPr>
      <dsp:spPr>
        <a:xfrm>
          <a:off x="1973640" y="1712973"/>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69EF35E7-5674-486C-9E1C-5D3B78A94D5B}">
      <dsp:nvSpPr>
        <dsp:cNvPr id="0" name=""/>
        <dsp:cNvSpPr/>
      </dsp:nvSpPr>
      <dsp:spPr>
        <a:xfrm>
          <a:off x="2114366" y="1494207"/>
          <a:ext cx="819165" cy="703404"/>
        </a:xfrm>
        <a:prstGeom prst="hexagon">
          <a:avLst>
            <a:gd name="adj" fmla="val 25000"/>
            <a:gd name="vf" fmla="val 115470"/>
          </a:avLst>
        </a:prstGeom>
        <a:blipFill>
          <a:blip xmlns:r="http://schemas.openxmlformats.org/officeDocument/2006/relationships" r:embed="rId2"/>
          <a:stretch>
            <a:fillRect l="-14000" r="-14000"/>
          </a:stretch>
        </a:blipFill>
        <a:ln w="12700" cap="flat" cmpd="sng" algn="ctr">
          <a:solidFill>
            <a:srgbClr val="A5A5A5">
              <a:alpha val="90000"/>
              <a:hueOff val="0"/>
              <a:satOff val="0"/>
              <a:lumOff val="0"/>
              <a:alphaOff val="-8000"/>
            </a:srgbClr>
          </a:solidFill>
          <a:prstDash val="solid"/>
          <a:miter lim="800000"/>
        </a:ln>
        <a:effectLst/>
      </dsp:spPr>
      <dsp:style>
        <a:lnRef idx="2">
          <a:scrgbClr r="0" g="0" b="0"/>
        </a:lnRef>
        <a:fillRef idx="1">
          <a:scrgbClr r="0" g="0" b="0"/>
        </a:fillRef>
        <a:effectRef idx="0">
          <a:scrgbClr r="0" g="0" b="0"/>
        </a:effectRef>
        <a:fontRef idx="minor"/>
      </dsp:style>
    </dsp:sp>
    <dsp:sp modelId="{A727C6F8-A32D-4E00-9E62-10439739AFF1}">
      <dsp:nvSpPr>
        <dsp:cNvPr id="0" name=""/>
        <dsp:cNvSpPr/>
      </dsp:nvSpPr>
      <dsp:spPr>
        <a:xfrm>
          <a:off x="2134346" y="1807183"/>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AC9424EA-28C2-4297-840A-A6AA5512E2E8}">
      <dsp:nvSpPr>
        <dsp:cNvPr id="0" name=""/>
        <dsp:cNvSpPr/>
      </dsp:nvSpPr>
      <dsp:spPr>
        <a:xfrm>
          <a:off x="704933" y="718106"/>
          <a:ext cx="819165" cy="703404"/>
        </a:xfrm>
        <a:prstGeom prst="hexagon">
          <a:avLst>
            <a:gd name="adj" fmla="val 25000"/>
            <a:gd name="vf" fmla="val 115470"/>
          </a:avLst>
        </a:prstGeom>
        <a:solidFill>
          <a:srgbClr val="1F497D">
            <a:alpha val="74000"/>
          </a:srgbClr>
        </a:solidFill>
        <a:ln w="12700" cap="flat" cmpd="sng" algn="ctr">
          <a:solidFill>
            <a:srgbClr val="A5A5A5">
              <a:alpha val="90000"/>
              <a:hueOff val="0"/>
              <a:satOff val="0"/>
              <a:lumOff val="0"/>
              <a:alphaOff val="-16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统计学</a:t>
          </a:r>
        </a:p>
      </dsp:txBody>
      <dsp:txXfrm>
        <a:off x="831814" y="827056"/>
        <a:ext cx="565403" cy="485504"/>
      </dsp:txXfrm>
    </dsp:sp>
    <dsp:sp modelId="{EBB69C10-6EAF-4E01-8EC2-C4BA1020B75D}">
      <dsp:nvSpPr>
        <dsp:cNvPr id="0" name=""/>
        <dsp:cNvSpPr/>
      </dsp:nvSpPr>
      <dsp:spPr>
        <a:xfrm>
          <a:off x="1266100" y="731468"/>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73AFB267-8F60-425C-8C7F-7DC90776B03D}">
      <dsp:nvSpPr>
        <dsp:cNvPr id="0" name=""/>
        <dsp:cNvSpPr/>
      </dsp:nvSpPr>
      <dsp:spPr>
        <a:xfrm>
          <a:off x="1409867" y="326999"/>
          <a:ext cx="819165" cy="703404"/>
        </a:xfrm>
        <a:prstGeom prst="hexagon">
          <a:avLst>
            <a:gd name="adj" fmla="val 25000"/>
            <a:gd name="vf" fmla="val 115470"/>
          </a:avLst>
        </a:prstGeom>
        <a:blipFill>
          <a:blip xmlns:r="http://schemas.openxmlformats.org/officeDocument/2006/relationships" r:embed="rId3"/>
          <a:srcRect/>
          <a:stretch>
            <a:fillRect l="-14000" r="-14000"/>
          </a:stretch>
        </a:blipFill>
        <a:ln w="12700" cap="flat" cmpd="sng" algn="ctr">
          <a:solidFill>
            <a:srgbClr val="A5A5A5">
              <a:alpha val="90000"/>
              <a:hueOff val="0"/>
              <a:satOff val="0"/>
              <a:lumOff val="0"/>
              <a:alphaOff val="-16000"/>
            </a:srgbClr>
          </a:solidFill>
          <a:prstDash val="solid"/>
          <a:miter lim="800000"/>
        </a:ln>
        <a:effectLst/>
      </dsp:spPr>
      <dsp:style>
        <a:lnRef idx="2">
          <a:scrgbClr r="0" g="0" b="0"/>
        </a:lnRef>
        <a:fillRef idx="1">
          <a:scrgbClr r="0" g="0" b="0"/>
        </a:fillRef>
        <a:effectRef idx="0">
          <a:scrgbClr r="0" g="0" b="0"/>
        </a:effectRef>
        <a:fontRef idx="minor"/>
      </dsp:style>
    </dsp:sp>
    <dsp:sp modelId="{BBC9E021-EE0B-4134-96F7-56F6523FDA6E}">
      <dsp:nvSpPr>
        <dsp:cNvPr id="0" name=""/>
        <dsp:cNvSpPr/>
      </dsp:nvSpPr>
      <dsp:spPr>
        <a:xfrm>
          <a:off x="1432887" y="638617"/>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D9C5EB2C-4E6B-4E95-A9C2-9CC8CE290370}">
      <dsp:nvSpPr>
        <dsp:cNvPr id="0" name=""/>
        <dsp:cNvSpPr/>
      </dsp:nvSpPr>
      <dsp:spPr>
        <a:xfrm>
          <a:off x="2114366" y="716521"/>
          <a:ext cx="819165" cy="703404"/>
        </a:xfrm>
        <a:prstGeom prst="hexagon">
          <a:avLst>
            <a:gd name="adj" fmla="val 25000"/>
            <a:gd name="vf" fmla="val 115470"/>
          </a:avLst>
        </a:prstGeom>
        <a:solidFill>
          <a:srgbClr val="1F497D">
            <a:alpha val="66000"/>
          </a:srgbClr>
        </a:solidFill>
        <a:ln w="12700" cap="flat" cmpd="sng" algn="ctr">
          <a:solidFill>
            <a:srgbClr val="A5A5A5">
              <a:alpha val="90000"/>
              <a:hueOff val="0"/>
              <a:satOff val="0"/>
              <a:lumOff val="0"/>
              <a:alphaOff val="-24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人工</a:t>
          </a:r>
          <a:endParaRPr lang="en-US" altLang="zh-CN" sz="1200" kern="1200" dirty="0">
            <a:solidFill>
              <a:sysClr val="window" lastClr="FFFFFF"/>
            </a:solidFill>
            <a:latin typeface="微软雅黑" panose="020B0503020204020204" pitchFamily="34" charset="-122"/>
            <a:ea typeface="微软雅黑" panose="020B0503020204020204" pitchFamily="34" charset="-122"/>
            <a:cs typeface="+mn-cs"/>
          </a:endParaRPr>
        </a:p>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智能</a:t>
          </a:r>
        </a:p>
      </dsp:txBody>
      <dsp:txXfrm>
        <a:off x="2241247" y="825471"/>
        <a:ext cx="565403" cy="485504"/>
      </dsp:txXfrm>
    </dsp:sp>
    <dsp:sp modelId="{E0C2CB06-44CD-47DB-A8C8-EFC9D1041B3E}">
      <dsp:nvSpPr>
        <dsp:cNvPr id="0" name=""/>
        <dsp:cNvSpPr/>
      </dsp:nvSpPr>
      <dsp:spPr>
        <a:xfrm>
          <a:off x="2823209" y="1028139"/>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5CE6C5BA-3C13-436E-813C-2FF9FED55995}">
      <dsp:nvSpPr>
        <dsp:cNvPr id="0" name=""/>
        <dsp:cNvSpPr/>
      </dsp:nvSpPr>
      <dsp:spPr>
        <a:xfrm>
          <a:off x="2819300" y="1111932"/>
          <a:ext cx="819165" cy="703404"/>
        </a:xfrm>
        <a:prstGeom prst="hexagon">
          <a:avLst>
            <a:gd name="adj" fmla="val 25000"/>
            <a:gd name="vf" fmla="val 1154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4000" r="-14000"/>
          </a:stretch>
        </a:blipFill>
        <a:ln w="12700" cap="flat" cmpd="sng" algn="ctr">
          <a:solidFill>
            <a:srgbClr val="A5A5A5">
              <a:alpha val="90000"/>
              <a:hueOff val="0"/>
              <a:satOff val="0"/>
              <a:lumOff val="0"/>
              <a:alphaOff val="-24000"/>
            </a:srgbClr>
          </a:solidFill>
          <a:prstDash val="solid"/>
          <a:miter lim="800000"/>
        </a:ln>
        <a:effectLst/>
      </dsp:spPr>
      <dsp:style>
        <a:lnRef idx="2">
          <a:scrgbClr r="0" g="0" b="0"/>
        </a:lnRef>
        <a:fillRef idx="1">
          <a:scrgbClr r="0" g="0" b="0"/>
        </a:fillRef>
        <a:effectRef idx="0">
          <a:scrgbClr r="0" g="0" b="0"/>
        </a:effectRef>
        <a:fontRef idx="minor"/>
      </dsp:style>
    </dsp:sp>
    <dsp:sp modelId="{66B7581C-E49F-4084-A82D-C57003A54AF2}">
      <dsp:nvSpPr>
        <dsp:cNvPr id="0" name=""/>
        <dsp:cNvSpPr/>
      </dsp:nvSpPr>
      <dsp:spPr>
        <a:xfrm>
          <a:off x="2979137" y="1124614"/>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603B5CA1-6FEE-4FE3-A0E5-405F04112F41}">
      <dsp:nvSpPr>
        <dsp:cNvPr id="0" name=""/>
        <dsp:cNvSpPr/>
      </dsp:nvSpPr>
      <dsp:spPr>
        <a:xfrm>
          <a:off x="2819300" y="334472"/>
          <a:ext cx="819165" cy="703404"/>
        </a:xfrm>
        <a:prstGeom prst="hexagon">
          <a:avLst>
            <a:gd name="adj" fmla="val 25000"/>
            <a:gd name="vf" fmla="val 115470"/>
          </a:avLst>
        </a:prstGeom>
        <a:solidFill>
          <a:srgbClr val="1F497D">
            <a:alpha val="58000"/>
          </a:srgbClr>
        </a:solidFill>
        <a:ln w="12700" cap="flat" cmpd="sng" algn="ctr">
          <a:solidFill>
            <a:srgbClr val="A5A5A5">
              <a:alpha val="90000"/>
              <a:hueOff val="0"/>
              <a:satOff val="0"/>
              <a:lumOff val="0"/>
              <a:alphaOff val="-32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模式</a:t>
          </a:r>
          <a:endParaRPr lang="en-US" altLang="zh-CN" sz="1200" kern="1200" dirty="0">
            <a:solidFill>
              <a:sysClr val="window" lastClr="FFFFFF"/>
            </a:solidFill>
            <a:latin typeface="微软雅黑" panose="020B0503020204020204" pitchFamily="34" charset="-122"/>
            <a:ea typeface="微软雅黑" panose="020B0503020204020204" pitchFamily="34" charset="-122"/>
            <a:cs typeface="+mn-cs"/>
          </a:endParaRPr>
        </a:p>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识别</a:t>
          </a:r>
        </a:p>
      </dsp:txBody>
      <dsp:txXfrm>
        <a:off x="2946181" y="443422"/>
        <a:ext cx="565403" cy="485504"/>
      </dsp:txXfrm>
    </dsp:sp>
    <dsp:sp modelId="{DB0EAC6C-B66E-489E-96DB-30E3E62D7FE7}">
      <dsp:nvSpPr>
        <dsp:cNvPr id="0" name=""/>
        <dsp:cNvSpPr/>
      </dsp:nvSpPr>
      <dsp:spPr>
        <a:xfrm>
          <a:off x="3528143" y="649714"/>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60B3BC5-3216-48D7-890F-C8FC929AB335}">
      <dsp:nvSpPr>
        <dsp:cNvPr id="0" name=""/>
        <dsp:cNvSpPr/>
      </dsp:nvSpPr>
      <dsp:spPr>
        <a:xfrm>
          <a:off x="3524233" y="726939"/>
          <a:ext cx="819165" cy="703404"/>
        </a:xfrm>
        <a:prstGeom prst="hexagon">
          <a:avLst>
            <a:gd name="adj" fmla="val 25000"/>
            <a:gd name="vf" fmla="val 115470"/>
          </a:avLst>
        </a:prstGeom>
        <a:blipFill>
          <a:blip xmlns:r="http://schemas.openxmlformats.org/officeDocument/2006/relationships" r:embed="rId5"/>
          <a:stretch>
            <a:fillRect l="-14000" r="-14000"/>
          </a:stretch>
        </a:blipFill>
        <a:ln w="12700" cap="flat" cmpd="sng" algn="ctr">
          <a:solidFill>
            <a:srgbClr val="A5A5A5">
              <a:alpha val="90000"/>
              <a:hueOff val="0"/>
              <a:satOff val="0"/>
              <a:lumOff val="0"/>
              <a:alphaOff val="-32000"/>
            </a:srgbClr>
          </a:solidFill>
          <a:prstDash val="solid"/>
          <a:miter lim="800000"/>
        </a:ln>
        <a:effectLst/>
      </dsp:spPr>
      <dsp:style>
        <a:lnRef idx="2">
          <a:scrgbClr r="0" g="0" b="0"/>
        </a:lnRef>
        <a:fillRef idx="1">
          <a:scrgbClr r="0" g="0" b="0"/>
        </a:fillRef>
        <a:effectRef idx="0">
          <a:scrgbClr r="0" g="0" b="0"/>
        </a:effectRef>
        <a:fontRef idx="minor"/>
      </dsp:style>
    </dsp:sp>
    <dsp:sp modelId="{4B7AB14D-8AFF-4318-8222-1108BFC2D56E}">
      <dsp:nvSpPr>
        <dsp:cNvPr id="0" name=""/>
        <dsp:cNvSpPr/>
      </dsp:nvSpPr>
      <dsp:spPr>
        <a:xfrm>
          <a:off x="3687545" y="742565"/>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26F1FB9D-750F-4ED0-A58F-FDBB7D986E8D}">
      <dsp:nvSpPr>
        <dsp:cNvPr id="0" name=""/>
        <dsp:cNvSpPr/>
      </dsp:nvSpPr>
      <dsp:spPr>
        <a:xfrm>
          <a:off x="3524233" y="1503265"/>
          <a:ext cx="819165" cy="703404"/>
        </a:xfrm>
        <a:prstGeom prst="hexagon">
          <a:avLst>
            <a:gd name="adj" fmla="val 25000"/>
            <a:gd name="vf" fmla="val 115470"/>
          </a:avLst>
        </a:prstGeom>
        <a:solidFill>
          <a:srgbClr val="1F497D">
            <a:alpha val="50000"/>
          </a:srgbClr>
        </a:solidFill>
        <a:ln w="12700" cap="flat" cmpd="sng" algn="ctr">
          <a:solidFill>
            <a:srgbClr val="A5A5A5">
              <a:alpha val="90000"/>
              <a:hueOff val="0"/>
              <a:satOff val="0"/>
              <a:lumOff val="0"/>
              <a:alphaOff val="-4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数据</a:t>
          </a:r>
          <a:endParaRPr lang="en-US" altLang="zh-CN" sz="1200" kern="1200" dirty="0">
            <a:solidFill>
              <a:sysClr val="window" lastClr="FFFFFF"/>
            </a:solidFill>
            <a:latin typeface="微软雅黑" panose="020B0503020204020204" pitchFamily="34" charset="-122"/>
            <a:ea typeface="微软雅黑" panose="020B0503020204020204" pitchFamily="34" charset="-122"/>
            <a:cs typeface="+mn-cs"/>
          </a:endParaRPr>
        </a:p>
        <a:p>
          <a:pPr marL="0" lvl="0" indent="0" algn="ctr" defTabSz="533400">
            <a:lnSpc>
              <a:spcPct val="100000"/>
            </a:lnSpc>
            <a:spcBef>
              <a:spcPct val="0"/>
            </a:spcBef>
            <a:spcAft>
              <a:spcPts val="0"/>
            </a:spcAft>
            <a:buNone/>
          </a:pPr>
          <a:r>
            <a:rPr lang="zh-CN" altLang="en-US" sz="1200" kern="1200" dirty="0">
              <a:solidFill>
                <a:sysClr val="window" lastClr="FFFFFF"/>
              </a:solidFill>
              <a:latin typeface="微软雅黑" panose="020B0503020204020204" pitchFamily="34" charset="-122"/>
              <a:ea typeface="微软雅黑" panose="020B0503020204020204" pitchFamily="34" charset="-122"/>
              <a:cs typeface="+mn-cs"/>
            </a:rPr>
            <a:t>可视化</a:t>
          </a:r>
        </a:p>
      </dsp:txBody>
      <dsp:txXfrm>
        <a:off x="3651114" y="1612215"/>
        <a:ext cx="565403" cy="485504"/>
      </dsp:txXfrm>
    </dsp:sp>
    <dsp:sp modelId="{C084EE83-60DC-4DDA-AADC-6337C799881E}">
      <dsp:nvSpPr>
        <dsp:cNvPr id="0" name=""/>
        <dsp:cNvSpPr/>
      </dsp:nvSpPr>
      <dsp:spPr>
        <a:xfrm>
          <a:off x="3686677" y="2119254"/>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7ACC3A9E-87FD-44B2-96B1-1A265018AEA2}">
      <dsp:nvSpPr>
        <dsp:cNvPr id="0" name=""/>
        <dsp:cNvSpPr/>
      </dsp:nvSpPr>
      <dsp:spPr>
        <a:xfrm>
          <a:off x="2819300" y="1888258"/>
          <a:ext cx="819165" cy="703404"/>
        </a:xfrm>
        <a:prstGeom prst="hexagon">
          <a:avLst>
            <a:gd name="adj" fmla="val 25000"/>
            <a:gd name="vf" fmla="val 115470"/>
          </a:avLst>
        </a:prstGeom>
        <a:blipFill>
          <a:blip xmlns:r="http://schemas.openxmlformats.org/officeDocument/2006/relationships" r:embed="rId6"/>
          <a:stretch>
            <a:fillRect l="-14000" r="-14000"/>
          </a:stretch>
        </a:blipFill>
        <a:ln w="12700" cap="flat" cmpd="sng" algn="ctr">
          <a:solidFill>
            <a:srgbClr val="A5A5A5">
              <a:alpha val="90000"/>
              <a:hueOff val="0"/>
              <a:satOff val="0"/>
              <a:lumOff val="0"/>
              <a:alphaOff val="-40000"/>
            </a:srgbClr>
          </a:solidFill>
          <a:prstDash val="solid"/>
          <a:miter lim="800000"/>
        </a:ln>
        <a:effectLst/>
      </dsp:spPr>
      <dsp:style>
        <a:lnRef idx="2">
          <a:scrgbClr r="0" g="0" b="0"/>
        </a:lnRef>
        <a:fillRef idx="1">
          <a:scrgbClr r="0" g="0" b="0"/>
        </a:fillRef>
        <a:effectRef idx="0">
          <a:scrgbClr r="0" g="0" b="0"/>
        </a:effectRef>
        <a:fontRef idx="minor"/>
      </dsp:style>
    </dsp:sp>
    <dsp:sp modelId="{5414BC69-D5AA-40AC-A3B3-9FCE351AF672}">
      <dsp:nvSpPr>
        <dsp:cNvPr id="0" name=""/>
        <dsp:cNvSpPr/>
      </dsp:nvSpPr>
      <dsp:spPr>
        <a:xfrm>
          <a:off x="3534658" y="2196932"/>
          <a:ext cx="95554" cy="82433"/>
        </a:xfrm>
        <a:prstGeom prst="hexagon">
          <a:avLst>
            <a:gd name="adj" fmla="val 25000"/>
            <a:gd name="vf" fmla="val 115470"/>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BBA7-2751-4186-92D7-BAFE14A83317}" type="datetimeFigureOut">
              <a:rPr lang="zh-CN" altLang="en-US" smtClean="0"/>
              <a:pPr/>
              <a:t>2021/3/31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12F08-2C51-4761-8379-7BF5B777E402}" type="slidenum">
              <a:rPr lang="zh-CN" altLang="en-US" smtClean="0"/>
              <a:pPr/>
              <a:t>‹#›</a:t>
            </a:fld>
            <a:endParaRPr lang="zh-CN" altLang="en-US"/>
          </a:p>
        </p:txBody>
      </p:sp>
    </p:spTree>
    <p:extLst>
      <p:ext uri="{BB962C8B-B14F-4D97-AF65-F5344CB8AC3E}">
        <p14:creationId xmlns:p14="http://schemas.microsoft.com/office/powerpoint/2010/main" val="1614525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a:t>
            </a:fld>
            <a:endParaRPr lang="zh-CN" altLang="en-US"/>
          </a:p>
        </p:txBody>
      </p:sp>
    </p:spTree>
    <p:extLst>
      <p:ext uri="{BB962C8B-B14F-4D97-AF65-F5344CB8AC3E}">
        <p14:creationId xmlns:p14="http://schemas.microsoft.com/office/powerpoint/2010/main" val="1777086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19</a:t>
            </a:fld>
            <a:endParaRPr lang="zh-CN" altLang="en-US"/>
          </a:p>
        </p:txBody>
      </p:sp>
    </p:spTree>
    <p:extLst>
      <p:ext uri="{BB962C8B-B14F-4D97-AF65-F5344CB8AC3E}">
        <p14:creationId xmlns:p14="http://schemas.microsoft.com/office/powerpoint/2010/main" val="2881181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20</a:t>
            </a:fld>
            <a:endParaRPr lang="zh-CN" altLang="en-US"/>
          </a:p>
        </p:txBody>
      </p:sp>
    </p:spTree>
    <p:extLst>
      <p:ext uri="{BB962C8B-B14F-4D97-AF65-F5344CB8AC3E}">
        <p14:creationId xmlns:p14="http://schemas.microsoft.com/office/powerpoint/2010/main" val="1356726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21</a:t>
            </a:fld>
            <a:endParaRPr lang="zh-CN" altLang="en-US"/>
          </a:p>
        </p:txBody>
      </p:sp>
    </p:spTree>
    <p:extLst>
      <p:ext uri="{BB962C8B-B14F-4D97-AF65-F5344CB8AC3E}">
        <p14:creationId xmlns:p14="http://schemas.microsoft.com/office/powerpoint/2010/main" val="3570905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22</a:t>
            </a:fld>
            <a:endParaRPr lang="zh-CN" altLang="en-US"/>
          </a:p>
        </p:txBody>
      </p:sp>
    </p:spTree>
    <p:extLst>
      <p:ext uri="{BB962C8B-B14F-4D97-AF65-F5344CB8AC3E}">
        <p14:creationId xmlns:p14="http://schemas.microsoft.com/office/powerpoint/2010/main" val="3743865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24</a:t>
            </a:fld>
            <a:endParaRPr lang="zh-CN" altLang="en-US"/>
          </a:p>
        </p:txBody>
      </p:sp>
    </p:spTree>
    <p:extLst>
      <p:ext uri="{BB962C8B-B14F-4D97-AF65-F5344CB8AC3E}">
        <p14:creationId xmlns:p14="http://schemas.microsoft.com/office/powerpoint/2010/main" val="3975931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25</a:t>
            </a:fld>
            <a:endParaRPr lang="zh-CN" altLang="en-US"/>
          </a:p>
        </p:txBody>
      </p:sp>
    </p:spTree>
    <p:extLst>
      <p:ext uri="{BB962C8B-B14F-4D97-AF65-F5344CB8AC3E}">
        <p14:creationId xmlns:p14="http://schemas.microsoft.com/office/powerpoint/2010/main" val="1341964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26</a:t>
            </a:fld>
            <a:endParaRPr lang="zh-CN" altLang="en-US"/>
          </a:p>
        </p:txBody>
      </p:sp>
    </p:spTree>
    <p:extLst>
      <p:ext uri="{BB962C8B-B14F-4D97-AF65-F5344CB8AC3E}">
        <p14:creationId xmlns:p14="http://schemas.microsoft.com/office/powerpoint/2010/main" val="3412728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27</a:t>
            </a:fld>
            <a:endParaRPr lang="zh-CN" altLang="en-US"/>
          </a:p>
        </p:txBody>
      </p:sp>
    </p:spTree>
    <p:extLst>
      <p:ext uri="{BB962C8B-B14F-4D97-AF65-F5344CB8AC3E}">
        <p14:creationId xmlns:p14="http://schemas.microsoft.com/office/powerpoint/2010/main" val="1295267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28</a:t>
            </a:fld>
            <a:endParaRPr lang="zh-CN" altLang="en-US"/>
          </a:p>
        </p:txBody>
      </p:sp>
    </p:spTree>
    <p:extLst>
      <p:ext uri="{BB962C8B-B14F-4D97-AF65-F5344CB8AC3E}">
        <p14:creationId xmlns:p14="http://schemas.microsoft.com/office/powerpoint/2010/main" val="1244862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29</a:t>
            </a:fld>
            <a:endParaRPr lang="zh-CN" altLang="en-US"/>
          </a:p>
        </p:txBody>
      </p:sp>
    </p:spTree>
    <p:extLst>
      <p:ext uri="{BB962C8B-B14F-4D97-AF65-F5344CB8AC3E}">
        <p14:creationId xmlns:p14="http://schemas.microsoft.com/office/powerpoint/2010/main" val="1739934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a:t>
            </a:fld>
            <a:endParaRPr lang="zh-CN" altLang="en-US"/>
          </a:p>
        </p:txBody>
      </p:sp>
    </p:spTree>
    <p:extLst>
      <p:ext uri="{BB962C8B-B14F-4D97-AF65-F5344CB8AC3E}">
        <p14:creationId xmlns:p14="http://schemas.microsoft.com/office/powerpoint/2010/main" val="3059347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30</a:t>
            </a:fld>
            <a:endParaRPr lang="zh-CN" altLang="en-US"/>
          </a:p>
        </p:txBody>
      </p:sp>
    </p:spTree>
    <p:extLst>
      <p:ext uri="{BB962C8B-B14F-4D97-AF65-F5344CB8AC3E}">
        <p14:creationId xmlns:p14="http://schemas.microsoft.com/office/powerpoint/2010/main" val="3584963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31</a:t>
            </a:fld>
            <a:endParaRPr lang="zh-CN" altLang="en-US"/>
          </a:p>
        </p:txBody>
      </p:sp>
    </p:spTree>
    <p:extLst>
      <p:ext uri="{BB962C8B-B14F-4D97-AF65-F5344CB8AC3E}">
        <p14:creationId xmlns:p14="http://schemas.microsoft.com/office/powerpoint/2010/main" val="2161149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32</a:t>
            </a:fld>
            <a:endParaRPr lang="zh-CN" altLang="en-US"/>
          </a:p>
        </p:txBody>
      </p:sp>
    </p:spTree>
    <p:extLst>
      <p:ext uri="{BB962C8B-B14F-4D97-AF65-F5344CB8AC3E}">
        <p14:creationId xmlns:p14="http://schemas.microsoft.com/office/powerpoint/2010/main" val="398674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33</a:t>
            </a:fld>
            <a:endParaRPr lang="zh-CN" altLang="en-US"/>
          </a:p>
        </p:txBody>
      </p:sp>
    </p:spTree>
    <p:extLst>
      <p:ext uri="{BB962C8B-B14F-4D97-AF65-F5344CB8AC3E}">
        <p14:creationId xmlns:p14="http://schemas.microsoft.com/office/powerpoint/2010/main" val="4172954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34</a:t>
            </a:fld>
            <a:endParaRPr lang="zh-CN" altLang="en-US"/>
          </a:p>
        </p:txBody>
      </p:sp>
    </p:spTree>
    <p:extLst>
      <p:ext uri="{BB962C8B-B14F-4D97-AF65-F5344CB8AC3E}">
        <p14:creationId xmlns:p14="http://schemas.microsoft.com/office/powerpoint/2010/main" val="1539319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35</a:t>
            </a:fld>
            <a:endParaRPr lang="zh-CN" altLang="en-US"/>
          </a:p>
        </p:txBody>
      </p:sp>
    </p:spTree>
    <p:extLst>
      <p:ext uri="{BB962C8B-B14F-4D97-AF65-F5344CB8AC3E}">
        <p14:creationId xmlns:p14="http://schemas.microsoft.com/office/powerpoint/2010/main" val="4224810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36</a:t>
            </a:fld>
            <a:endParaRPr lang="zh-CN" altLang="en-US"/>
          </a:p>
        </p:txBody>
      </p:sp>
    </p:spTree>
    <p:extLst>
      <p:ext uri="{BB962C8B-B14F-4D97-AF65-F5344CB8AC3E}">
        <p14:creationId xmlns:p14="http://schemas.microsoft.com/office/powerpoint/2010/main" val="2430719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38</a:t>
            </a:fld>
            <a:endParaRPr lang="zh-CN" altLang="en-US"/>
          </a:p>
        </p:txBody>
      </p:sp>
    </p:spTree>
    <p:extLst>
      <p:ext uri="{BB962C8B-B14F-4D97-AF65-F5344CB8AC3E}">
        <p14:creationId xmlns:p14="http://schemas.microsoft.com/office/powerpoint/2010/main" val="3100096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39</a:t>
            </a:fld>
            <a:endParaRPr lang="zh-CN" altLang="en-US"/>
          </a:p>
        </p:txBody>
      </p:sp>
    </p:spTree>
    <p:extLst>
      <p:ext uri="{BB962C8B-B14F-4D97-AF65-F5344CB8AC3E}">
        <p14:creationId xmlns:p14="http://schemas.microsoft.com/office/powerpoint/2010/main" val="3534016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40</a:t>
            </a:fld>
            <a:endParaRPr lang="zh-CN" altLang="en-US"/>
          </a:p>
        </p:txBody>
      </p:sp>
    </p:spTree>
    <p:extLst>
      <p:ext uri="{BB962C8B-B14F-4D97-AF65-F5344CB8AC3E}">
        <p14:creationId xmlns:p14="http://schemas.microsoft.com/office/powerpoint/2010/main" val="1568198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9</a:t>
            </a:fld>
            <a:endParaRPr lang="zh-CN" altLang="en-US"/>
          </a:p>
        </p:txBody>
      </p:sp>
    </p:spTree>
    <p:extLst>
      <p:ext uri="{BB962C8B-B14F-4D97-AF65-F5344CB8AC3E}">
        <p14:creationId xmlns:p14="http://schemas.microsoft.com/office/powerpoint/2010/main" val="3622271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41</a:t>
            </a:fld>
            <a:endParaRPr lang="zh-CN" altLang="en-US"/>
          </a:p>
        </p:txBody>
      </p:sp>
    </p:spTree>
    <p:extLst>
      <p:ext uri="{BB962C8B-B14F-4D97-AF65-F5344CB8AC3E}">
        <p14:creationId xmlns:p14="http://schemas.microsoft.com/office/powerpoint/2010/main" val="2937996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42</a:t>
            </a:fld>
            <a:endParaRPr lang="zh-CN" altLang="en-US"/>
          </a:p>
        </p:txBody>
      </p:sp>
    </p:spTree>
    <p:extLst>
      <p:ext uri="{BB962C8B-B14F-4D97-AF65-F5344CB8AC3E}">
        <p14:creationId xmlns:p14="http://schemas.microsoft.com/office/powerpoint/2010/main" val="4118619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46</a:t>
            </a:fld>
            <a:endParaRPr lang="zh-CN" altLang="en-US"/>
          </a:p>
        </p:txBody>
      </p:sp>
    </p:spTree>
    <p:extLst>
      <p:ext uri="{BB962C8B-B14F-4D97-AF65-F5344CB8AC3E}">
        <p14:creationId xmlns:p14="http://schemas.microsoft.com/office/powerpoint/2010/main" val="2024191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54</a:t>
            </a:fld>
            <a:endParaRPr lang="zh-CN" altLang="en-US"/>
          </a:p>
        </p:txBody>
      </p:sp>
    </p:spTree>
    <p:extLst>
      <p:ext uri="{BB962C8B-B14F-4D97-AF65-F5344CB8AC3E}">
        <p14:creationId xmlns:p14="http://schemas.microsoft.com/office/powerpoint/2010/main" val="3411811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67</a:t>
            </a:fld>
            <a:endParaRPr lang="zh-CN" altLang="en-US"/>
          </a:p>
        </p:txBody>
      </p:sp>
    </p:spTree>
    <p:extLst>
      <p:ext uri="{BB962C8B-B14F-4D97-AF65-F5344CB8AC3E}">
        <p14:creationId xmlns:p14="http://schemas.microsoft.com/office/powerpoint/2010/main" val="3679129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68</a:t>
            </a:fld>
            <a:endParaRPr lang="zh-CN" altLang="en-US"/>
          </a:p>
        </p:txBody>
      </p:sp>
    </p:spTree>
    <p:extLst>
      <p:ext uri="{BB962C8B-B14F-4D97-AF65-F5344CB8AC3E}">
        <p14:creationId xmlns:p14="http://schemas.microsoft.com/office/powerpoint/2010/main" val="312701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13</a:t>
            </a:fld>
            <a:endParaRPr lang="zh-CN" altLang="en-US"/>
          </a:p>
        </p:txBody>
      </p:sp>
    </p:spTree>
    <p:extLst>
      <p:ext uri="{BB962C8B-B14F-4D97-AF65-F5344CB8AC3E}">
        <p14:creationId xmlns:p14="http://schemas.microsoft.com/office/powerpoint/2010/main" val="24894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14</a:t>
            </a:fld>
            <a:endParaRPr lang="zh-CN" altLang="en-US"/>
          </a:p>
        </p:txBody>
      </p:sp>
    </p:spTree>
    <p:extLst>
      <p:ext uri="{BB962C8B-B14F-4D97-AF65-F5344CB8AC3E}">
        <p14:creationId xmlns:p14="http://schemas.microsoft.com/office/powerpoint/2010/main" val="366950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15</a:t>
            </a:fld>
            <a:endParaRPr lang="zh-CN" altLang="en-US"/>
          </a:p>
        </p:txBody>
      </p:sp>
    </p:spTree>
    <p:extLst>
      <p:ext uri="{BB962C8B-B14F-4D97-AF65-F5344CB8AC3E}">
        <p14:creationId xmlns:p14="http://schemas.microsoft.com/office/powerpoint/2010/main" val="2400501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16</a:t>
            </a:fld>
            <a:endParaRPr lang="zh-CN" altLang="en-US"/>
          </a:p>
        </p:txBody>
      </p:sp>
    </p:spTree>
    <p:extLst>
      <p:ext uri="{BB962C8B-B14F-4D97-AF65-F5344CB8AC3E}">
        <p14:creationId xmlns:p14="http://schemas.microsoft.com/office/powerpoint/2010/main" val="2783723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17</a:t>
            </a:fld>
            <a:endParaRPr lang="zh-CN" altLang="en-US"/>
          </a:p>
        </p:txBody>
      </p:sp>
    </p:spTree>
    <p:extLst>
      <p:ext uri="{BB962C8B-B14F-4D97-AF65-F5344CB8AC3E}">
        <p14:creationId xmlns:p14="http://schemas.microsoft.com/office/powerpoint/2010/main" val="3699924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18</a:t>
            </a:fld>
            <a:endParaRPr lang="zh-CN" altLang="en-US"/>
          </a:p>
        </p:txBody>
      </p:sp>
    </p:spTree>
    <p:extLst>
      <p:ext uri="{BB962C8B-B14F-4D97-AF65-F5344CB8AC3E}">
        <p14:creationId xmlns:p14="http://schemas.microsoft.com/office/powerpoint/2010/main" val="3388492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Date Placeholder 3">
            <a:extLst>
              <a:ext uri="{FF2B5EF4-FFF2-40B4-BE49-F238E27FC236}">
                <a16:creationId xmlns:a16="http://schemas.microsoft.com/office/drawing/2014/main" id="{25D6D641-91D2-4812-8C0F-927D5CADD3D3}"/>
              </a:ext>
            </a:extLst>
          </p:cNvPr>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3/31/2021</a:t>
            </a:fld>
            <a:endParaRPr lang="en-US" altLang="zh-CN" dirty="0"/>
          </a:p>
        </p:txBody>
      </p:sp>
      <p:sp>
        <p:nvSpPr>
          <p:cNvPr id="10" name="Footer Placeholder 4">
            <a:extLst>
              <a:ext uri="{FF2B5EF4-FFF2-40B4-BE49-F238E27FC236}">
                <a16:creationId xmlns:a16="http://schemas.microsoft.com/office/drawing/2014/main" id="{3F93C1C7-6316-47B2-BDE0-7ED4EC05753D}"/>
              </a:ext>
            </a:extLst>
          </p:cNvPr>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11" name="Slide Number Placeholder 5">
            <a:extLst>
              <a:ext uri="{FF2B5EF4-FFF2-40B4-BE49-F238E27FC236}">
                <a16:creationId xmlns:a16="http://schemas.microsoft.com/office/drawing/2014/main" id="{FF15C0EA-2A71-4D49-978B-60AA0C1D21BC}"/>
              </a:ext>
            </a:extLst>
          </p:cNvPr>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pic>
        <p:nvPicPr>
          <p:cNvPr id="16" name="图片 15">
            <a:extLst>
              <a:ext uri="{FF2B5EF4-FFF2-40B4-BE49-F238E27FC236}">
                <a16:creationId xmlns:a16="http://schemas.microsoft.com/office/drawing/2014/main" id="{0F8962F3-5C89-4ACE-9D39-2CB78D9751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305339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a:defRPr/>
            </a:pPr>
            <a:fld id="{7CF3C754-25BE-4F5C-AB68-D771A03BCC90}" type="datetime1">
              <a:rPr lang="en-US" altLang="zh-CN" smtClean="0"/>
              <a:t>3/31/2021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D815748A-C05D-4102-BCCF-66D346F70087}" type="slidenum">
              <a:rPr lang="zh-CN" altLang="en-US"/>
              <a:pPr>
                <a:defRPr/>
              </a:pPr>
              <a:t>‹#›</a:t>
            </a:fld>
            <a:endParaRPr lang="en-US" altLang="zh-CN"/>
          </a:p>
        </p:txBody>
      </p:sp>
    </p:spTree>
    <p:extLst>
      <p:ext uri="{BB962C8B-B14F-4D97-AF65-F5344CB8AC3E}">
        <p14:creationId xmlns:p14="http://schemas.microsoft.com/office/powerpoint/2010/main" val="68595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a:defRPr/>
            </a:pPr>
            <a:fld id="{2343D20E-ACC7-4DDD-AC28-33869E6ABE9A}" type="datetime1">
              <a:rPr lang="en-US" altLang="zh-CN" smtClean="0"/>
              <a:t>3/31/2021</a:t>
            </a:fld>
            <a:endParaRPr lang="en-US" altLang="zh-CN" dirty="0"/>
          </a:p>
        </p:txBody>
      </p:sp>
      <p:sp>
        <p:nvSpPr>
          <p:cNvPr id="5" name="Footer Placeholder 4"/>
          <p:cNvSpPr>
            <a:spLocks noGrp="1"/>
          </p:cNvSpPr>
          <p:nvPr>
            <p:ph type="ftr" sz="quarter" idx="11"/>
          </p:nvPr>
        </p:nvSpPr>
        <p:spPr>
          <a:ln/>
        </p:spPr>
        <p:txBody>
          <a:bodyPr/>
          <a:lstStyle>
            <a:lvl1pPr>
              <a:defRPr/>
            </a:lvl1pPr>
          </a:lstStyle>
          <a:p>
            <a:pPr algn="r">
              <a:defRPr/>
            </a:pPr>
            <a:r>
              <a:rPr lang="en-US" altLang="zh-CN" dirty="0"/>
              <a:t>Modelling Transportation Systems · Southeast University · </a:t>
            </a:r>
            <a:r>
              <a:rPr lang="en-US" altLang="zh-CN" dirty="0" err="1"/>
              <a:t>Zhiyuan</a:t>
            </a:r>
            <a:r>
              <a:rPr lang="en-US" altLang="zh-CN" dirty="0"/>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a:defRPr/>
            </a:pPr>
            <a:fld id="{93D8EEBC-8FFF-48D5-BA20-8C9570EB2408}" type="slidenum">
              <a:rPr lang="zh-CN" altLang="en-US"/>
              <a:pPr>
                <a:defRPr/>
              </a:pPr>
              <a:t>‹#›</a:t>
            </a:fld>
            <a:endParaRPr lang="en-US" altLang="zh-CN" dirty="0"/>
          </a:p>
        </p:txBody>
      </p:sp>
    </p:spTree>
    <p:extLst>
      <p:ext uri="{BB962C8B-B14F-4D97-AF65-F5344CB8AC3E}">
        <p14:creationId xmlns:p14="http://schemas.microsoft.com/office/powerpoint/2010/main" val="1321025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stretch>
            <a:fillRect/>
          </a:stretch>
        </p:blipFill>
        <p:spPr>
          <a:xfrm>
            <a:off x="0" y="0"/>
            <a:ext cx="9143999" cy="1364343"/>
          </a:xfrm>
          <a:prstGeom prst="rect">
            <a:avLst/>
          </a:prstGeom>
        </p:spPr>
      </p:pic>
      <p:pic>
        <p:nvPicPr>
          <p:cNvPr id="5" name="图片 4"/>
          <p:cNvPicPr>
            <a:picLocks noChangeAspect="1"/>
          </p:cNvPicPr>
          <p:nvPr userDrawn="1"/>
        </p:nvPicPr>
        <p:blipFill>
          <a:blip r:embed="rId3" cstate="print"/>
          <a:stretch>
            <a:fillRect/>
          </a:stretch>
        </p:blipFill>
        <p:spPr>
          <a:xfrm>
            <a:off x="-1" y="5419840"/>
            <a:ext cx="9144001" cy="1451224"/>
          </a:xfrm>
          <a:prstGeom prst="rect">
            <a:avLst/>
          </a:prstGeom>
        </p:spPr>
      </p:pic>
      <p:sp>
        <p:nvSpPr>
          <p:cNvPr id="2" name="Title 1"/>
          <p:cNvSpPr>
            <a:spLocks noGrp="1"/>
          </p:cNvSpPr>
          <p:nvPr>
            <p:ph type="ctrTitle"/>
          </p:nvPr>
        </p:nvSpPr>
        <p:spPr>
          <a:xfrm>
            <a:off x="685800" y="1763485"/>
            <a:ext cx="7772400" cy="1746477"/>
          </a:xfrm>
        </p:spPr>
        <p:txBody>
          <a:bodyPr anchor="ctr" anchorCtr="0">
            <a:normAutofit/>
          </a:bodyPr>
          <a:lstStyle>
            <a:lvl1pPr algn="ctr">
              <a:defRPr sz="4800" b="1"/>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892730"/>
            <a:ext cx="6858000" cy="136506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单击以编辑母版副标题样式</a:t>
            </a:r>
            <a:endParaRPr lang="en-US" dirty="0"/>
          </a:p>
        </p:txBody>
      </p:sp>
      <p:sp>
        <p:nvSpPr>
          <p:cNvPr id="9" name="灯片编号占位符 8"/>
          <p:cNvSpPr>
            <a:spLocks noGrp="1"/>
          </p:cNvSpPr>
          <p:nvPr>
            <p:ph type="sldNum" sz="quarter" idx="10"/>
          </p:nvPr>
        </p:nvSpPr>
        <p:spPr/>
        <p:txBody>
          <a:bodyPr/>
          <a:lstStyle>
            <a:lvl1pPr algn="r">
              <a:defRPr/>
            </a:lvl1pPr>
          </a:lstStyle>
          <a:p>
            <a:pPr>
              <a:defRPr/>
            </a:pPr>
            <a:fld id="{8A895B61-0C37-499C-A3DC-D5C02891533D}" type="slidenum">
              <a:rPr lang="zh-CN" altLang="en-US" smtClean="0"/>
              <a:pPr>
                <a:defRPr/>
              </a:pPr>
              <a:t>‹#›</a:t>
            </a:fld>
            <a:endParaRPr lang="en-US" altLang="zh-CN" dirty="0"/>
          </a:p>
        </p:txBody>
      </p:sp>
      <p:sp>
        <p:nvSpPr>
          <p:cNvPr id="8" name="任意多边形 7"/>
          <p:cNvSpPr/>
          <p:nvPr userDrawn="1"/>
        </p:nvSpPr>
        <p:spPr>
          <a:xfrm>
            <a:off x="1190625" y="5943600"/>
            <a:ext cx="3124200" cy="542925"/>
          </a:xfrm>
          <a:custGeom>
            <a:avLst/>
            <a:gdLst>
              <a:gd name="connsiteX0" fmla="*/ 0 w 3124200"/>
              <a:gd name="connsiteY0" fmla="*/ 47625 h 542925"/>
              <a:gd name="connsiteX1" fmla="*/ 0 w 3124200"/>
              <a:gd name="connsiteY1" fmla="*/ 47625 h 542925"/>
              <a:gd name="connsiteX2" fmla="*/ 42863 w 3124200"/>
              <a:gd name="connsiteY2" fmla="*/ 42863 h 542925"/>
              <a:gd name="connsiteX3" fmla="*/ 57150 w 3124200"/>
              <a:gd name="connsiteY3" fmla="*/ 38100 h 542925"/>
              <a:gd name="connsiteX4" fmla="*/ 114300 w 3124200"/>
              <a:gd name="connsiteY4" fmla="*/ 33338 h 542925"/>
              <a:gd name="connsiteX5" fmla="*/ 219075 w 3124200"/>
              <a:gd name="connsiteY5" fmla="*/ 23813 h 542925"/>
              <a:gd name="connsiteX6" fmla="*/ 366713 w 3124200"/>
              <a:gd name="connsiteY6" fmla="*/ 28575 h 542925"/>
              <a:gd name="connsiteX7" fmla="*/ 404813 w 3124200"/>
              <a:gd name="connsiteY7" fmla="*/ 33338 h 542925"/>
              <a:gd name="connsiteX8" fmla="*/ 438150 w 3124200"/>
              <a:gd name="connsiteY8" fmla="*/ 71438 h 542925"/>
              <a:gd name="connsiteX9" fmla="*/ 552450 w 3124200"/>
              <a:gd name="connsiteY9" fmla="*/ 76200 h 542925"/>
              <a:gd name="connsiteX10" fmla="*/ 623888 w 3124200"/>
              <a:gd name="connsiteY10" fmla="*/ 76200 h 542925"/>
              <a:gd name="connsiteX11" fmla="*/ 661988 w 3124200"/>
              <a:gd name="connsiteY11" fmla="*/ 85725 h 542925"/>
              <a:gd name="connsiteX12" fmla="*/ 728663 w 3124200"/>
              <a:gd name="connsiteY12" fmla="*/ 57150 h 542925"/>
              <a:gd name="connsiteX13" fmla="*/ 819150 w 3124200"/>
              <a:gd name="connsiteY13" fmla="*/ 76200 h 542925"/>
              <a:gd name="connsiteX14" fmla="*/ 819150 w 3124200"/>
              <a:gd name="connsiteY14" fmla="*/ 19050 h 542925"/>
              <a:gd name="connsiteX15" fmla="*/ 904875 w 3124200"/>
              <a:gd name="connsiteY15" fmla="*/ 33338 h 542925"/>
              <a:gd name="connsiteX16" fmla="*/ 904875 w 3124200"/>
              <a:gd name="connsiteY16" fmla="*/ 138113 h 542925"/>
              <a:gd name="connsiteX17" fmla="*/ 962025 w 3124200"/>
              <a:gd name="connsiteY17" fmla="*/ 157163 h 542925"/>
              <a:gd name="connsiteX18" fmla="*/ 952500 w 3124200"/>
              <a:gd name="connsiteY18" fmla="*/ 52388 h 542925"/>
              <a:gd name="connsiteX19" fmla="*/ 1190625 w 3124200"/>
              <a:gd name="connsiteY19" fmla="*/ 0 h 542925"/>
              <a:gd name="connsiteX20" fmla="*/ 3052763 w 3124200"/>
              <a:gd name="connsiteY20" fmla="*/ 28575 h 542925"/>
              <a:gd name="connsiteX21" fmla="*/ 3124200 w 3124200"/>
              <a:gd name="connsiteY21" fmla="*/ 542925 h 542925"/>
              <a:gd name="connsiteX22" fmla="*/ 1543050 w 3124200"/>
              <a:gd name="connsiteY22" fmla="*/ 514350 h 542925"/>
              <a:gd name="connsiteX23" fmla="*/ 1485900 w 3124200"/>
              <a:gd name="connsiteY23" fmla="*/ 490538 h 542925"/>
              <a:gd name="connsiteX24" fmla="*/ 4763 w 3124200"/>
              <a:gd name="connsiteY24" fmla="*/ 485775 h 542925"/>
              <a:gd name="connsiteX25" fmla="*/ 0 w 3124200"/>
              <a:gd name="connsiteY25" fmla="*/ 4762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24200" h="542925">
                <a:moveTo>
                  <a:pt x="0" y="47625"/>
                </a:moveTo>
                <a:lnTo>
                  <a:pt x="0" y="47625"/>
                </a:lnTo>
                <a:cubicBezTo>
                  <a:pt x="14288" y="46038"/>
                  <a:pt x="28683" y="45226"/>
                  <a:pt x="42863" y="42863"/>
                </a:cubicBezTo>
                <a:cubicBezTo>
                  <a:pt x="47815" y="42038"/>
                  <a:pt x="52174" y="38763"/>
                  <a:pt x="57150" y="38100"/>
                </a:cubicBezTo>
                <a:cubicBezTo>
                  <a:pt x="76098" y="35574"/>
                  <a:pt x="95250" y="34925"/>
                  <a:pt x="114300" y="33338"/>
                </a:cubicBezTo>
                <a:cubicBezTo>
                  <a:pt x="166972" y="15781"/>
                  <a:pt x="132835" y="23813"/>
                  <a:pt x="219075" y="23813"/>
                </a:cubicBezTo>
                <a:lnTo>
                  <a:pt x="366713" y="28575"/>
                </a:lnTo>
                <a:lnTo>
                  <a:pt x="404813" y="33338"/>
                </a:lnTo>
                <a:lnTo>
                  <a:pt x="438150" y="71438"/>
                </a:lnTo>
                <a:lnTo>
                  <a:pt x="552450" y="76200"/>
                </a:lnTo>
                <a:lnTo>
                  <a:pt x="623888" y="76200"/>
                </a:lnTo>
                <a:lnTo>
                  <a:pt x="661988" y="85725"/>
                </a:lnTo>
                <a:lnTo>
                  <a:pt x="728663" y="57150"/>
                </a:lnTo>
                <a:lnTo>
                  <a:pt x="819150" y="76200"/>
                </a:lnTo>
                <a:lnTo>
                  <a:pt x="819150" y="19050"/>
                </a:lnTo>
                <a:lnTo>
                  <a:pt x="904875" y="33338"/>
                </a:lnTo>
                <a:lnTo>
                  <a:pt x="904875" y="138113"/>
                </a:lnTo>
                <a:lnTo>
                  <a:pt x="962025" y="157163"/>
                </a:lnTo>
                <a:lnTo>
                  <a:pt x="952500" y="52388"/>
                </a:lnTo>
                <a:lnTo>
                  <a:pt x="1190625" y="0"/>
                </a:lnTo>
                <a:lnTo>
                  <a:pt x="3052763" y="28575"/>
                </a:lnTo>
                <a:lnTo>
                  <a:pt x="3124200" y="542925"/>
                </a:lnTo>
                <a:lnTo>
                  <a:pt x="1543050" y="514350"/>
                </a:lnTo>
                <a:lnTo>
                  <a:pt x="1485900" y="490538"/>
                </a:lnTo>
                <a:lnTo>
                  <a:pt x="4763" y="485775"/>
                </a:lnTo>
                <a:cubicBezTo>
                  <a:pt x="3175" y="339725"/>
                  <a:pt x="1588" y="193675"/>
                  <a:pt x="0" y="47625"/>
                </a:cubicBezTo>
                <a:close/>
              </a:path>
            </a:pathLst>
          </a:custGeom>
          <a:solidFill>
            <a:srgbClr val="90A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4" name="组合 3"/>
          <p:cNvGrpSpPr/>
          <p:nvPr userDrawn="1"/>
        </p:nvGrpSpPr>
        <p:grpSpPr>
          <a:xfrm>
            <a:off x="1270634" y="5729990"/>
            <a:ext cx="1910716" cy="970144"/>
            <a:chOff x="1276984" y="5708651"/>
            <a:chExt cx="1910716" cy="970144"/>
          </a:xfrm>
        </p:grpSpPr>
        <p:pic>
          <p:nvPicPr>
            <p:cNvPr id="7" name="图片 6"/>
            <p:cNvPicPr>
              <a:picLocks noChangeAspect="1"/>
            </p:cNvPicPr>
            <p:nvPr userDrawn="1"/>
          </p:nvPicPr>
          <p:blipFill rotWithShape="1">
            <a:blip r:embed="rId4" cstate="print">
              <a:extLst>
                <a:ext uri="{28A0092B-C50C-407E-A947-70E740481C1C}">
                  <a14:useLocalDpi xmlns:a14="http://schemas.microsoft.com/office/drawing/2010/main" val="0"/>
                </a:ext>
              </a:extLst>
            </a:blip>
            <a:srcRect t="12904" r="49536" b="52354"/>
            <a:stretch/>
          </p:blipFill>
          <p:spPr>
            <a:xfrm>
              <a:off x="1276984" y="5708651"/>
              <a:ext cx="1910716" cy="444500"/>
            </a:xfrm>
            <a:prstGeom prst="rect">
              <a:avLst/>
            </a:prstGeom>
            <a:ln>
              <a:noFill/>
            </a:ln>
          </p:spPr>
        </p:pic>
        <p:pic>
          <p:nvPicPr>
            <p:cNvPr id="12" name="图片 11"/>
            <p:cNvPicPr>
              <a:picLocks noChangeAspect="1"/>
            </p:cNvPicPr>
            <p:nvPr userDrawn="1"/>
          </p:nvPicPr>
          <p:blipFill rotWithShape="1">
            <a:blip r:embed="rId4" cstate="print">
              <a:extLst>
                <a:ext uri="{28A0092B-C50C-407E-A947-70E740481C1C}">
                  <a14:useLocalDpi xmlns:a14="http://schemas.microsoft.com/office/drawing/2010/main" val="0"/>
                </a:ext>
              </a:extLst>
            </a:blip>
            <a:srcRect t="57315" r="49536"/>
            <a:stretch/>
          </p:blipFill>
          <p:spPr>
            <a:xfrm>
              <a:off x="1276984" y="6132669"/>
              <a:ext cx="1910716" cy="546126"/>
            </a:xfrm>
            <a:prstGeom prst="rect">
              <a:avLst/>
            </a:prstGeom>
            <a:ln>
              <a:noFill/>
            </a:ln>
          </p:spPr>
        </p:pic>
      </p:grpSp>
    </p:spTree>
    <p:extLst>
      <p:ext uri="{BB962C8B-B14F-4D97-AF65-F5344CB8AC3E}">
        <p14:creationId xmlns:p14="http://schemas.microsoft.com/office/powerpoint/2010/main" val="1126703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fld id="{B637DA7A-EB76-4203-8E69-29EB9F37D3B8}" type="slidenum">
              <a:rPr lang="zh-CN" altLang="en-US" smtClean="0"/>
              <a:pPr>
                <a:defRPr/>
              </a:pPr>
              <a:t>‹#›</a:t>
            </a:fld>
            <a:endParaRPr lang="en-US" altLang="zh-CN" dirty="0"/>
          </a:p>
        </p:txBody>
      </p:sp>
      <p:sp>
        <p:nvSpPr>
          <p:cNvPr id="5" name="标题 1"/>
          <p:cNvSpPr>
            <a:spLocks noGrp="1"/>
          </p:cNvSpPr>
          <p:nvPr>
            <p:ph type="title" hasCustomPrompt="1"/>
          </p:nvPr>
        </p:nvSpPr>
        <p:spPr>
          <a:xfrm>
            <a:off x="628650" y="971010"/>
            <a:ext cx="7770767" cy="714099"/>
          </a:xfrm>
        </p:spPr>
        <p:txBody>
          <a:bodyPr/>
          <a:lstStyle>
            <a:lvl1pPr>
              <a:defRPr b="1">
                <a:solidFill>
                  <a:schemeClr val="accent2"/>
                </a:solidFill>
              </a:defRPr>
            </a:lvl1pPr>
          </a:lstStyle>
          <a:p>
            <a:r>
              <a:rPr lang="zh-CN" altLang="en-US" dirty="0"/>
              <a:t>第*部分</a:t>
            </a:r>
            <a:endParaRPr lang="zh-CN" altLang="en-US" b="1" dirty="0"/>
          </a:p>
        </p:txBody>
      </p:sp>
      <p:graphicFrame>
        <p:nvGraphicFramePr>
          <p:cNvPr id="6" name="表格 5"/>
          <p:cNvGraphicFramePr>
            <a:graphicFrameLocks noGrp="1"/>
          </p:cNvGraphicFramePr>
          <p:nvPr userDrawn="1"/>
        </p:nvGraphicFramePr>
        <p:xfrm>
          <a:off x="628650" y="2175642"/>
          <a:ext cx="3489436" cy="3080408"/>
        </p:xfrm>
        <a:graphic>
          <a:graphicData uri="http://schemas.openxmlformats.org/drawingml/2006/table">
            <a:tbl>
              <a:tblPr firstRow="1" bandRow="1">
                <a:tableStyleId>{5C22544A-7EE6-4342-B048-85BDC9FD1C3A}</a:tableStyleId>
              </a:tblPr>
              <a:tblGrid>
                <a:gridCol w="872359">
                  <a:extLst>
                    <a:ext uri="{9D8B030D-6E8A-4147-A177-3AD203B41FA5}">
                      <a16:colId xmlns:a16="http://schemas.microsoft.com/office/drawing/2014/main" val="1694031016"/>
                    </a:ext>
                  </a:extLst>
                </a:gridCol>
                <a:gridCol w="872359">
                  <a:extLst>
                    <a:ext uri="{9D8B030D-6E8A-4147-A177-3AD203B41FA5}">
                      <a16:colId xmlns:a16="http://schemas.microsoft.com/office/drawing/2014/main" val="3338875846"/>
                    </a:ext>
                  </a:extLst>
                </a:gridCol>
                <a:gridCol w="872359">
                  <a:extLst>
                    <a:ext uri="{9D8B030D-6E8A-4147-A177-3AD203B41FA5}">
                      <a16:colId xmlns:a16="http://schemas.microsoft.com/office/drawing/2014/main" val="2999608177"/>
                    </a:ext>
                  </a:extLst>
                </a:gridCol>
                <a:gridCol w="872359">
                  <a:extLst>
                    <a:ext uri="{9D8B030D-6E8A-4147-A177-3AD203B41FA5}">
                      <a16:colId xmlns:a16="http://schemas.microsoft.com/office/drawing/2014/main" val="3807202428"/>
                    </a:ext>
                  </a:extLst>
                </a:gridCol>
              </a:tblGrid>
              <a:tr h="770102">
                <a:tc>
                  <a:txBody>
                    <a:bodyPr/>
                    <a:lstStyle/>
                    <a:p>
                      <a:endParaRPr lang="zh-CN" altLang="en-US" dirty="0"/>
                    </a:p>
                  </a:txBody>
                  <a:tcPr>
                    <a:lnB w="12700"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B w="12700"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B w="12700"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B w="12700"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extLst>
                  <a:ext uri="{0D108BD9-81ED-4DB2-BD59-A6C34878D82A}">
                    <a16:rowId xmlns:a16="http://schemas.microsoft.com/office/drawing/2014/main" val="976493653"/>
                  </a:ext>
                </a:extLst>
              </a:tr>
              <a:tr h="770102">
                <a:tc>
                  <a:txBody>
                    <a:bodyPr/>
                    <a:lstStyle/>
                    <a:p>
                      <a:endParaRPr lang="zh-CN" altLang="en-US"/>
                    </a:p>
                  </a:txBody>
                  <a:tcPr>
                    <a:lnT w="12700" cap="flat" cmpd="sng" algn="ctr">
                      <a:solidFill>
                        <a:schemeClr val="bg1"/>
                      </a:solidFill>
                      <a:prstDash val="solid"/>
                      <a:round/>
                      <a:headEnd type="none" w="med" len="med"/>
                      <a:tailEnd type="none" w="med" len="med"/>
                    </a:lnT>
                    <a:blipFill dpi="0" rotWithShape="1">
                      <a:blip r:embed="rId2"/>
                      <a:srcRect/>
                      <a:tile tx="0" ty="0" sx="100000" sy="100000" flip="none" algn="tl"/>
                    </a:blipFill>
                  </a:tcPr>
                </a:tc>
                <a:tc>
                  <a:txBody>
                    <a:bodyPr/>
                    <a:lstStyle/>
                    <a:p>
                      <a:endParaRPr lang="zh-CN" altLang="en-US"/>
                    </a:p>
                  </a:txBody>
                  <a:tcPr>
                    <a:lnT w="12700" cap="flat" cmpd="sng" algn="ctr">
                      <a:solidFill>
                        <a:schemeClr val="bg1"/>
                      </a:solidFill>
                      <a:prstDash val="solid"/>
                      <a:round/>
                      <a:headEnd type="none" w="med" len="med"/>
                      <a:tailEnd type="none" w="med" len="med"/>
                    </a:lnT>
                    <a:blipFill dpi="0" rotWithShape="1">
                      <a:blip r:embed="rId2"/>
                      <a:srcRect/>
                      <a:tile tx="0" ty="0" sx="100000" sy="100000" flip="none" algn="tl"/>
                    </a:blipFill>
                  </a:tcPr>
                </a:tc>
                <a:tc>
                  <a:txBody>
                    <a:bodyPr/>
                    <a:lstStyle/>
                    <a:p>
                      <a:endParaRPr lang="zh-CN" altLang="en-US"/>
                    </a:p>
                  </a:txBody>
                  <a:tcPr>
                    <a:lnT w="12700" cap="flat" cmpd="sng" algn="ctr">
                      <a:solidFill>
                        <a:schemeClr val="bg1"/>
                      </a:solidFill>
                      <a:prstDash val="solid"/>
                      <a:round/>
                      <a:headEnd type="none" w="med" len="med"/>
                      <a:tailEnd type="none" w="med" len="med"/>
                    </a:lnT>
                    <a:blipFill dpi="0" rotWithShape="1">
                      <a:blip r:embed="rId2"/>
                      <a:srcRect/>
                      <a:tile tx="0" ty="0" sx="100000" sy="100000" flip="none" algn="tl"/>
                    </a:blipFill>
                  </a:tcPr>
                </a:tc>
                <a:tc>
                  <a:txBody>
                    <a:bodyPr/>
                    <a:lstStyle/>
                    <a:p>
                      <a:endParaRPr lang="zh-CN" altLang="en-US"/>
                    </a:p>
                  </a:txBody>
                  <a:tcPr>
                    <a:lnT w="12700" cap="flat" cmpd="sng" algn="ctr">
                      <a:solidFill>
                        <a:schemeClr val="bg1"/>
                      </a:solidFill>
                      <a:prstDash val="solid"/>
                      <a:round/>
                      <a:headEnd type="none" w="med" len="med"/>
                      <a:tailEnd type="none" w="med" len="med"/>
                    </a:lnT>
                    <a:blipFill dpi="0" rotWithShape="1">
                      <a:blip r:embed="rId2"/>
                      <a:srcRect/>
                      <a:tile tx="0" ty="0" sx="100000" sy="100000" flip="none" algn="tl"/>
                    </a:blipFill>
                  </a:tcPr>
                </a:tc>
                <a:extLst>
                  <a:ext uri="{0D108BD9-81ED-4DB2-BD59-A6C34878D82A}">
                    <a16:rowId xmlns:a16="http://schemas.microsoft.com/office/drawing/2014/main" val="3148878991"/>
                  </a:ext>
                </a:extLst>
              </a:tr>
              <a:tr h="770102">
                <a:tc>
                  <a:txBody>
                    <a:bodyPr/>
                    <a:lstStyle/>
                    <a:p>
                      <a:endParaRPr lang="zh-CN" altLang="en-US"/>
                    </a:p>
                  </a:txBody>
                  <a:tcPr>
                    <a:blipFill dpi="0" rotWithShape="1">
                      <a:blip r:embed="rId2"/>
                      <a:srcRect/>
                      <a:tile tx="0" ty="0" sx="100000" sy="100000" flip="none" algn="tl"/>
                    </a:blipFill>
                  </a:tcPr>
                </a:tc>
                <a:tc>
                  <a:txBody>
                    <a:bodyPr/>
                    <a:lstStyle/>
                    <a:p>
                      <a:endParaRPr lang="zh-CN" altLang="en-US"/>
                    </a:p>
                  </a:txBody>
                  <a:tcPr>
                    <a:blipFill dpi="0" rotWithShape="1">
                      <a:blip r:embed="rId2"/>
                      <a:srcRect/>
                      <a:tile tx="0" ty="0" sx="100000" sy="100000" flip="none" algn="tl"/>
                    </a:blipFill>
                  </a:tcPr>
                </a:tc>
                <a:tc>
                  <a:txBody>
                    <a:bodyPr/>
                    <a:lstStyle/>
                    <a:p>
                      <a:endParaRPr lang="zh-CN" altLang="en-US" dirty="0"/>
                    </a:p>
                  </a:txBody>
                  <a:tcPr>
                    <a:blipFill dpi="0" rotWithShape="1">
                      <a:blip r:embed="rId2"/>
                      <a:srcRect/>
                      <a:tile tx="0" ty="0" sx="100000" sy="100000" flip="none" algn="tl"/>
                    </a:blipFill>
                  </a:tcPr>
                </a:tc>
                <a:tc>
                  <a:txBody>
                    <a:bodyPr/>
                    <a:lstStyle/>
                    <a:p>
                      <a:endParaRPr lang="zh-CN" altLang="en-US" dirty="0"/>
                    </a:p>
                  </a:txBody>
                  <a:tcPr>
                    <a:blipFill dpi="0" rotWithShape="1">
                      <a:blip r:embed="rId2"/>
                      <a:srcRect/>
                      <a:tile tx="0" ty="0" sx="100000" sy="100000" flip="none" algn="tl"/>
                    </a:blipFill>
                  </a:tcPr>
                </a:tc>
                <a:extLst>
                  <a:ext uri="{0D108BD9-81ED-4DB2-BD59-A6C34878D82A}">
                    <a16:rowId xmlns:a16="http://schemas.microsoft.com/office/drawing/2014/main" val="953971266"/>
                  </a:ext>
                </a:extLst>
              </a:tr>
              <a:tr h="770102">
                <a:tc>
                  <a:txBody>
                    <a:bodyPr/>
                    <a:lstStyle/>
                    <a:p>
                      <a:endParaRPr lang="zh-CN" altLang="en-US"/>
                    </a:p>
                  </a:txBody>
                  <a:tcPr>
                    <a:blipFill dpi="0" rotWithShape="1">
                      <a:blip r:embed="rId2"/>
                      <a:srcRect/>
                      <a:tile tx="0" ty="0" sx="100000" sy="100000" flip="none" algn="tl"/>
                    </a:blipFill>
                  </a:tcPr>
                </a:tc>
                <a:tc>
                  <a:txBody>
                    <a:bodyPr/>
                    <a:lstStyle/>
                    <a:p>
                      <a:endParaRPr lang="zh-CN" altLang="en-US"/>
                    </a:p>
                  </a:txBody>
                  <a:tcPr>
                    <a:blipFill dpi="0" rotWithShape="1">
                      <a:blip r:embed="rId2"/>
                      <a:srcRect/>
                      <a:tile tx="0" ty="0" sx="100000" sy="100000" flip="none" algn="tl"/>
                    </a:blipFill>
                  </a:tcPr>
                </a:tc>
                <a:tc>
                  <a:txBody>
                    <a:bodyPr/>
                    <a:lstStyle/>
                    <a:p>
                      <a:endParaRPr lang="zh-CN" altLang="en-US" dirty="0"/>
                    </a:p>
                  </a:txBody>
                  <a:tcPr>
                    <a:blipFill dpi="0" rotWithShape="1">
                      <a:blip r:embed="rId2"/>
                      <a:srcRect/>
                      <a:tile tx="0" ty="0" sx="100000" sy="100000" flip="none" algn="tl"/>
                    </a:blipFill>
                  </a:tcPr>
                </a:tc>
                <a:tc>
                  <a:txBody>
                    <a:bodyPr/>
                    <a:lstStyle/>
                    <a:p>
                      <a:endParaRPr lang="zh-CN" altLang="en-US" dirty="0"/>
                    </a:p>
                  </a:txBody>
                  <a:tcPr>
                    <a:blipFill dpi="0" rotWithShape="1">
                      <a:blip r:embed="rId2"/>
                      <a:srcRect/>
                      <a:tile tx="0" ty="0" sx="100000" sy="100000" flip="none" algn="tl"/>
                    </a:blipFill>
                  </a:tcPr>
                </a:tc>
                <a:extLst>
                  <a:ext uri="{0D108BD9-81ED-4DB2-BD59-A6C34878D82A}">
                    <a16:rowId xmlns:a16="http://schemas.microsoft.com/office/drawing/2014/main" val="1784514843"/>
                  </a:ext>
                </a:extLst>
              </a:tr>
            </a:tbl>
          </a:graphicData>
        </a:graphic>
      </p:graphicFrame>
      <p:sp>
        <p:nvSpPr>
          <p:cNvPr id="8" name="矩形 7"/>
          <p:cNvSpPr/>
          <p:nvPr userDrawn="1"/>
        </p:nvSpPr>
        <p:spPr>
          <a:xfrm>
            <a:off x="2379774" y="3715845"/>
            <a:ext cx="869156" cy="77215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内容占位符 2"/>
          <p:cNvSpPr>
            <a:spLocks noGrp="1"/>
          </p:cNvSpPr>
          <p:nvPr>
            <p:ph idx="1" hasCustomPrompt="1"/>
          </p:nvPr>
        </p:nvSpPr>
        <p:spPr>
          <a:xfrm>
            <a:off x="4876800" y="1973756"/>
            <a:ext cx="3219450" cy="3484179"/>
          </a:xfrm>
        </p:spPr>
        <p:txBody>
          <a:bodyPr anchor="ctr">
            <a:normAutofit/>
          </a:bodyPr>
          <a:lstStyle>
            <a:lvl1pPr>
              <a:defRPr b="1"/>
            </a:lvl1pPr>
          </a:lstStyle>
          <a:p>
            <a:pPr marL="457200" indent="-457200">
              <a:spcAft>
                <a:spcPts val="600"/>
              </a:spcAft>
              <a:buClr>
                <a:srgbClr val="09628E"/>
              </a:buClr>
              <a:buFont typeface="+mj-lt"/>
              <a:buAutoNum type="arabicPeriod"/>
            </a:pPr>
            <a:r>
              <a:rPr lang="zh-CN" altLang="en-US" sz="3000" dirty="0">
                <a:solidFill>
                  <a:srgbClr val="09628E"/>
                </a:solidFill>
              </a:rPr>
              <a:t>基本概念</a:t>
            </a:r>
          </a:p>
          <a:p>
            <a:pPr marL="457200" indent="-457200">
              <a:spcAft>
                <a:spcPts val="600"/>
              </a:spcAft>
              <a:buClr>
                <a:schemeClr val="bg1">
                  <a:lumMod val="65000"/>
                </a:schemeClr>
              </a:buClr>
              <a:buFont typeface="+mj-lt"/>
              <a:buAutoNum type="arabicPeriod"/>
            </a:pPr>
            <a:r>
              <a:rPr lang="zh-CN" altLang="en-US" dirty="0">
                <a:solidFill>
                  <a:schemeClr val="bg1">
                    <a:lumMod val="65000"/>
                  </a:schemeClr>
                </a:solidFill>
              </a:rPr>
              <a:t>服务领域</a:t>
            </a:r>
            <a:endParaRPr lang="zh-CN" altLang="zh-CN" b="1" dirty="0">
              <a:solidFill>
                <a:schemeClr val="bg1">
                  <a:lumMod val="65000"/>
                </a:schemeClr>
              </a:solidFill>
            </a:endParaRPr>
          </a:p>
          <a:p>
            <a:pPr marL="457200" indent="-457200">
              <a:spcAft>
                <a:spcPts val="600"/>
              </a:spcAft>
              <a:buClr>
                <a:schemeClr val="bg1">
                  <a:lumMod val="65000"/>
                </a:schemeClr>
              </a:buClr>
              <a:buFont typeface="+mj-lt"/>
              <a:buAutoNum type="arabicPeriod"/>
            </a:pPr>
            <a:r>
              <a:rPr lang="zh-CN" altLang="en-US" b="1" dirty="0">
                <a:solidFill>
                  <a:schemeClr val="bg1">
                    <a:lumMod val="65000"/>
                  </a:schemeClr>
                </a:solidFill>
              </a:rPr>
              <a:t>交通</a:t>
            </a:r>
            <a:r>
              <a:rPr lang="zh-CN" altLang="zh-CN" b="1" dirty="0">
                <a:solidFill>
                  <a:schemeClr val="bg1">
                    <a:lumMod val="65000"/>
                  </a:schemeClr>
                </a:solidFill>
              </a:rPr>
              <a:t>数据</a:t>
            </a:r>
            <a:r>
              <a:rPr lang="zh-CN" altLang="en-US" b="1" dirty="0">
                <a:solidFill>
                  <a:schemeClr val="bg1">
                    <a:lumMod val="65000"/>
                  </a:schemeClr>
                </a:solidFill>
              </a:rPr>
              <a:t>内容</a:t>
            </a:r>
            <a:endParaRPr lang="en-US" altLang="zh-CN" b="1" dirty="0">
              <a:solidFill>
                <a:schemeClr val="bg1">
                  <a:lumMod val="65000"/>
                </a:schemeClr>
              </a:solidFill>
            </a:endParaRPr>
          </a:p>
          <a:p>
            <a:pPr marL="457200" indent="-457200">
              <a:spcAft>
                <a:spcPts val="600"/>
              </a:spcAft>
              <a:buClr>
                <a:schemeClr val="bg1">
                  <a:lumMod val="65000"/>
                </a:schemeClr>
              </a:buClr>
              <a:buFont typeface="+mj-lt"/>
              <a:buAutoNum type="arabicPeriod"/>
            </a:pPr>
            <a:r>
              <a:rPr lang="zh-CN" altLang="en-US" b="1" dirty="0">
                <a:solidFill>
                  <a:schemeClr val="bg1">
                    <a:lumMod val="65000"/>
                  </a:schemeClr>
                </a:solidFill>
              </a:rPr>
              <a:t>大数据</a:t>
            </a:r>
            <a:r>
              <a:rPr lang="zh-CN" altLang="zh-CN" b="1" dirty="0">
                <a:solidFill>
                  <a:schemeClr val="bg1">
                    <a:lumMod val="65000"/>
                  </a:schemeClr>
                </a:solidFill>
              </a:rPr>
              <a:t>技术</a:t>
            </a:r>
            <a:endParaRPr lang="en-US" altLang="zh-CN" b="1" dirty="0">
              <a:solidFill>
                <a:schemeClr val="bg1">
                  <a:lumMod val="65000"/>
                </a:schemeClr>
              </a:solidFill>
            </a:endParaRPr>
          </a:p>
          <a:p>
            <a:pPr marL="457200" indent="-457200">
              <a:spcAft>
                <a:spcPts val="600"/>
              </a:spcAft>
              <a:buClr>
                <a:schemeClr val="bg1">
                  <a:lumMod val="65000"/>
                </a:schemeClr>
              </a:buClr>
              <a:buFont typeface="+mj-lt"/>
              <a:buAutoNum type="arabicPeriod"/>
            </a:pPr>
            <a:r>
              <a:rPr lang="zh-CN" altLang="en-US" b="1" dirty="0">
                <a:solidFill>
                  <a:schemeClr val="bg1">
                    <a:lumMod val="65000"/>
                  </a:schemeClr>
                </a:solidFill>
              </a:rPr>
              <a:t>案例</a:t>
            </a:r>
            <a:endParaRPr lang="zh-CN" altLang="zh-CN" b="1" dirty="0">
              <a:solidFill>
                <a:schemeClr val="bg1">
                  <a:lumMod val="65000"/>
                </a:schemeClr>
              </a:solidFill>
            </a:endParaRPr>
          </a:p>
        </p:txBody>
      </p:sp>
    </p:spTree>
    <p:extLst>
      <p:ext uri="{BB962C8B-B14F-4D97-AF65-F5344CB8AC3E}">
        <p14:creationId xmlns:p14="http://schemas.microsoft.com/office/powerpoint/2010/main" val="297327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标题和内容">
    <p:spTree>
      <p:nvGrpSpPr>
        <p:cNvPr id="1" name=""/>
        <p:cNvGrpSpPr/>
        <p:nvPr/>
      </p:nvGrpSpPr>
      <p:grpSpPr>
        <a:xfrm>
          <a:off x="0" y="0"/>
          <a:ext cx="0" cy="0"/>
          <a:chOff x="0" y="0"/>
          <a:chExt cx="0" cy="0"/>
        </a:xfrm>
      </p:grpSpPr>
      <p:sp>
        <p:nvSpPr>
          <p:cNvPr id="7" name="文本框 6"/>
          <p:cNvSpPr txBox="1"/>
          <p:nvPr/>
        </p:nvSpPr>
        <p:spPr>
          <a:xfrm>
            <a:off x="0" y="986319"/>
            <a:ext cx="9144000" cy="369332"/>
          </a:xfrm>
          <a:prstGeom prst="rect">
            <a:avLst/>
          </a:prstGeom>
          <a:solidFill>
            <a:schemeClr val="bg1"/>
          </a:solidFill>
        </p:spPr>
        <p:txBody>
          <a:bodyPr wrap="square" rtlCol="0">
            <a:spAutoFit/>
          </a:bodyPr>
          <a:lstStyle/>
          <a:p>
            <a:endParaRPr lang="zh-CN" altLang="en-US" dirty="0"/>
          </a:p>
        </p:txBody>
      </p:sp>
      <p:sp>
        <p:nvSpPr>
          <p:cNvPr id="3" name="Content Placeholder 2"/>
          <p:cNvSpPr>
            <a:spLocks noGrp="1"/>
          </p:cNvSpPr>
          <p:nvPr>
            <p:ph idx="1"/>
          </p:nvPr>
        </p:nvSpPr>
        <p:spPr>
          <a:xfrm>
            <a:off x="628650" y="1700418"/>
            <a:ext cx="7770767" cy="4081419"/>
          </a:xfrm>
        </p:spPr>
        <p:txBody>
          <a:bodyPr/>
          <a:lstStyle>
            <a:lvl1pPr marL="171450" indent="-171450">
              <a:lnSpc>
                <a:spcPct val="125000"/>
              </a:lnSpc>
              <a:spcBef>
                <a:spcPts val="0"/>
              </a:spcBef>
              <a:buFont typeface="Wingdings" panose="05000000000000000000" pitchFamily="2" charset="2"/>
              <a:buChar char="p"/>
              <a:defRPr sz="2400" b="1">
                <a:solidFill>
                  <a:schemeClr val="accent5">
                    <a:lumMod val="50000"/>
                  </a:schemeClr>
                </a:solidFill>
              </a:defRPr>
            </a:lvl1pPr>
            <a:lvl2pPr marL="342900" indent="0">
              <a:buFontTx/>
              <a:buNone/>
              <a:defRPr>
                <a:solidFill>
                  <a:schemeClr val="accent5">
                    <a:lumMod val="50000"/>
                  </a:schemeClr>
                </a:solidFill>
              </a:defRPr>
            </a:lvl2pPr>
            <a:lvl3pPr marL="685800" indent="0">
              <a:buFontTx/>
              <a:buNone/>
              <a:defRPr>
                <a:solidFill>
                  <a:schemeClr val="accent5">
                    <a:lumMod val="50000"/>
                  </a:schemeClr>
                </a:solidFill>
              </a:defRPr>
            </a:lvl3pPr>
            <a:lvl4pPr marL="1028700" indent="0">
              <a:buFontTx/>
              <a:buNone/>
              <a:defRPr>
                <a:solidFill>
                  <a:schemeClr val="accent5">
                    <a:lumMod val="50000"/>
                  </a:schemeClr>
                </a:solidFill>
              </a:defRPr>
            </a:lvl4pPr>
            <a:lvl5pPr marL="1371600" indent="0">
              <a:buFontTx/>
              <a:buNone/>
              <a:defRPr>
                <a:solidFill>
                  <a:schemeClr val="accent5">
                    <a:lumMod val="50000"/>
                  </a:schemeClr>
                </a:solidFill>
              </a:defRPr>
            </a:lvl5pPr>
          </a:lstStyle>
          <a:p>
            <a:pPr lvl="0"/>
            <a:r>
              <a:rPr lang="zh-CN" altLang="en-US" dirty="0"/>
              <a:t>编辑母版文本样式</a:t>
            </a:r>
          </a:p>
          <a:p>
            <a:pPr lvl="1"/>
            <a:r>
              <a:rPr lang="zh-CN" altLang="en-US" dirty="0"/>
              <a:t>第二级</a:t>
            </a:r>
          </a:p>
        </p:txBody>
      </p:sp>
      <p:sp>
        <p:nvSpPr>
          <p:cNvPr id="16" name="标题 15"/>
          <p:cNvSpPr>
            <a:spLocks noGrp="1"/>
          </p:cNvSpPr>
          <p:nvPr>
            <p:ph type="title"/>
          </p:nvPr>
        </p:nvSpPr>
        <p:spPr>
          <a:xfrm>
            <a:off x="628650" y="971010"/>
            <a:ext cx="7770767" cy="714099"/>
          </a:xfrm>
        </p:spPr>
        <p:txBody>
          <a:bodyPr/>
          <a:lstStyle>
            <a:lvl1pPr>
              <a:defRPr b="1">
                <a:solidFill>
                  <a:schemeClr val="accent2"/>
                </a:solidFill>
              </a:defRPr>
            </a:lvl1pPr>
          </a:lstStyle>
          <a:p>
            <a:r>
              <a:rPr lang="zh-CN" altLang="en-US" dirty="0"/>
              <a:t>单击此处编辑母版标题样式</a:t>
            </a:r>
          </a:p>
        </p:txBody>
      </p:sp>
      <p:sp>
        <p:nvSpPr>
          <p:cNvPr id="11" name="灯片编号占位符 5"/>
          <p:cNvSpPr>
            <a:spLocks noGrp="1"/>
          </p:cNvSpPr>
          <p:nvPr>
            <p:ph type="sldNum" sz="quarter" idx="10"/>
          </p:nvPr>
        </p:nvSpPr>
        <p:spPr>
          <a:xfrm>
            <a:off x="7895770" y="6470650"/>
            <a:ext cx="1019629" cy="365125"/>
          </a:xfrm>
        </p:spPr>
        <p:txBody>
          <a:bodyPr/>
          <a:lstStyle/>
          <a:p>
            <a:pPr>
              <a:defRPr/>
            </a:pPr>
            <a:fld id="{D1009943-BA82-4F6A-BD7C-764069224CD2}" type="slidenum">
              <a:rPr lang="zh-CN" altLang="en-US" smtClean="0"/>
              <a:pPr>
                <a:defRPr/>
              </a:pPr>
              <a:t>‹#›</a:t>
            </a:fld>
            <a:endParaRPr lang="en-US" altLang="zh-CN" dirty="0"/>
          </a:p>
        </p:txBody>
      </p:sp>
      <p:sp>
        <p:nvSpPr>
          <p:cNvPr id="9" name="矩形 8"/>
          <p:cNvSpPr/>
          <p:nvPr userDrawn="1"/>
        </p:nvSpPr>
        <p:spPr>
          <a:xfrm>
            <a:off x="757645" y="177942"/>
            <a:ext cx="2873829" cy="462137"/>
          </a:xfrm>
          <a:prstGeom prst="rect">
            <a:avLst/>
          </a:prstGeom>
          <a:solidFill>
            <a:srgbClr val="90A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8" r="48968" b="7618"/>
          <a:stretch/>
        </p:blipFill>
        <p:spPr>
          <a:xfrm>
            <a:off x="757645" y="100400"/>
            <a:ext cx="1208316" cy="617220"/>
          </a:xfrm>
          <a:prstGeom prst="rect">
            <a:avLst/>
          </a:prstGeom>
          <a:ln>
            <a:noFill/>
          </a:ln>
        </p:spPr>
      </p:pic>
    </p:spTree>
    <p:extLst>
      <p:ext uri="{BB962C8B-B14F-4D97-AF65-F5344CB8AC3E}">
        <p14:creationId xmlns:p14="http://schemas.microsoft.com/office/powerpoint/2010/main" val="2595771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975369"/>
            <a:ext cx="7886700" cy="719681"/>
          </a:xfrm>
        </p:spPr>
        <p:txBody>
          <a:bodyPr vert="horz" lIns="91440" tIns="45720" rIns="91440" bIns="45720" rtlCol="0" anchor="ctr">
            <a:normAutofit/>
          </a:bodyPr>
          <a:lstStyle>
            <a:lvl1pPr>
              <a:defRPr lang="en-US" b="1" dirty="0">
                <a:solidFill>
                  <a:schemeClr val="accent2"/>
                </a:solidFill>
              </a:defRPr>
            </a:lvl1pPr>
          </a:lstStyle>
          <a:p>
            <a:pPr lvl="0"/>
            <a:r>
              <a:rPr lang="zh-CN" altLang="en-US" dirty="0"/>
              <a:t>单击此处编辑母版标题样式</a:t>
            </a:r>
            <a:endParaRPr lang="en-US" dirty="0"/>
          </a:p>
        </p:txBody>
      </p:sp>
      <p:sp>
        <p:nvSpPr>
          <p:cNvPr id="9" name="灯片编号占位符 8"/>
          <p:cNvSpPr>
            <a:spLocks noGrp="1"/>
          </p:cNvSpPr>
          <p:nvPr>
            <p:ph type="sldNum" sz="quarter" idx="10"/>
          </p:nvPr>
        </p:nvSpPr>
        <p:spPr/>
        <p:txBody>
          <a:bodyPr/>
          <a:lstStyle/>
          <a:p>
            <a:pPr>
              <a:defRPr/>
            </a:pPr>
            <a:fld id="{65F2B37D-33B6-4C69-9BD0-32187E706945}" type="slidenum">
              <a:rPr lang="zh-CN" altLang="en-US" smtClean="0"/>
              <a:pPr>
                <a:defRPr/>
              </a:pPr>
              <a:t>‹#›</a:t>
            </a:fld>
            <a:endParaRPr lang="en-US" altLang="zh-CN" dirty="0"/>
          </a:p>
        </p:txBody>
      </p:sp>
      <p:sp>
        <p:nvSpPr>
          <p:cNvPr id="6" name="矩形 5"/>
          <p:cNvSpPr/>
          <p:nvPr userDrawn="1"/>
        </p:nvSpPr>
        <p:spPr>
          <a:xfrm>
            <a:off x="757645" y="177942"/>
            <a:ext cx="2873829" cy="462137"/>
          </a:xfrm>
          <a:prstGeom prst="rect">
            <a:avLst/>
          </a:prstGeom>
          <a:solidFill>
            <a:srgbClr val="90A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8" r="48968" b="7618"/>
          <a:stretch/>
        </p:blipFill>
        <p:spPr>
          <a:xfrm>
            <a:off x="757645" y="100400"/>
            <a:ext cx="1208316" cy="617220"/>
          </a:xfrm>
          <a:prstGeom prst="rect">
            <a:avLst/>
          </a:prstGeom>
          <a:ln>
            <a:noFill/>
          </a:ln>
        </p:spPr>
      </p:pic>
    </p:spTree>
    <p:extLst>
      <p:ext uri="{BB962C8B-B14F-4D97-AF65-F5344CB8AC3E}">
        <p14:creationId xmlns:p14="http://schemas.microsoft.com/office/powerpoint/2010/main" val="425424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fld id="{D1009943-BA82-4F6A-BD7C-764069224CD2}" type="slidenum">
              <a:rPr lang="zh-CN" altLang="en-US" smtClean="0"/>
              <a:pPr>
                <a:defRPr/>
              </a:pPr>
              <a:t>‹#›</a:t>
            </a:fld>
            <a:endParaRPr lang="en-US" altLang="zh-CN" dirty="0"/>
          </a:p>
        </p:txBody>
      </p:sp>
      <p:sp>
        <p:nvSpPr>
          <p:cNvPr id="5" name="矩形 4"/>
          <p:cNvSpPr/>
          <p:nvPr userDrawn="1"/>
        </p:nvSpPr>
        <p:spPr>
          <a:xfrm>
            <a:off x="757645" y="177942"/>
            <a:ext cx="2873829" cy="462137"/>
          </a:xfrm>
          <a:prstGeom prst="rect">
            <a:avLst/>
          </a:prstGeom>
          <a:solidFill>
            <a:srgbClr val="90A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8" r="48968" b="7618"/>
          <a:stretch/>
        </p:blipFill>
        <p:spPr>
          <a:xfrm>
            <a:off x="757645" y="100400"/>
            <a:ext cx="1208316" cy="617220"/>
          </a:xfrm>
          <a:prstGeom prst="rect">
            <a:avLst/>
          </a:prstGeom>
          <a:ln>
            <a:noFill/>
          </a:ln>
        </p:spPr>
      </p:pic>
    </p:spTree>
    <p:extLst>
      <p:ext uri="{BB962C8B-B14F-4D97-AF65-F5344CB8AC3E}">
        <p14:creationId xmlns:p14="http://schemas.microsoft.com/office/powerpoint/2010/main" val="133123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pic>
        <p:nvPicPr>
          <p:cNvPr id="5" name="图片 4">
            <a:extLst>
              <a:ext uri="{FF2B5EF4-FFF2-40B4-BE49-F238E27FC236}">
                <a16:creationId xmlns:a16="http://schemas.microsoft.com/office/drawing/2014/main" id="{9A225ECE-2AD3-40C3-8EA9-72D1C5F82C6E}"/>
              </a:ext>
            </a:extLst>
          </p:cNvPr>
          <p:cNvPicPr>
            <a:picLocks noChangeAspect="1"/>
          </p:cNvPicPr>
          <p:nvPr userDrawn="1"/>
        </p:nvPicPr>
        <p:blipFill>
          <a:blip r:embed="rId2"/>
          <a:stretch>
            <a:fillRect/>
          </a:stretch>
        </p:blipFill>
        <p:spPr>
          <a:xfrm>
            <a:off x="8268327" y="6021054"/>
            <a:ext cx="836946" cy="836946"/>
          </a:xfrm>
          <a:prstGeom prst="rect">
            <a:avLst/>
          </a:prstGeom>
        </p:spPr>
      </p:pic>
      <p:sp>
        <p:nvSpPr>
          <p:cNvPr id="9" name="Date Placeholder 3">
            <a:extLst>
              <a:ext uri="{FF2B5EF4-FFF2-40B4-BE49-F238E27FC236}">
                <a16:creationId xmlns:a16="http://schemas.microsoft.com/office/drawing/2014/main" id="{25D6D641-91D2-4812-8C0F-927D5CADD3D3}"/>
              </a:ext>
            </a:extLst>
          </p:cNvPr>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3/31/2021</a:t>
            </a:fld>
            <a:endParaRPr lang="en-US" altLang="zh-CN" dirty="0"/>
          </a:p>
        </p:txBody>
      </p:sp>
      <p:sp>
        <p:nvSpPr>
          <p:cNvPr id="10" name="Footer Placeholder 4">
            <a:extLst>
              <a:ext uri="{FF2B5EF4-FFF2-40B4-BE49-F238E27FC236}">
                <a16:creationId xmlns:a16="http://schemas.microsoft.com/office/drawing/2014/main" id="{3F93C1C7-6316-47B2-BDE0-7ED4EC05753D}"/>
              </a:ext>
            </a:extLst>
          </p:cNvPr>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a:t>
            </a:r>
            <a:r>
              <a:rPr lang="en-US" altLang="zh-CN" dirty="0"/>
              <a:t>——</a:t>
            </a:r>
            <a:r>
              <a:rPr lang="zh-CN" altLang="en-US" dirty="0"/>
              <a:t>理论与方法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11" name="Slide Number Placeholder 5">
            <a:extLst>
              <a:ext uri="{FF2B5EF4-FFF2-40B4-BE49-F238E27FC236}">
                <a16:creationId xmlns:a16="http://schemas.microsoft.com/office/drawing/2014/main" id="{FF15C0EA-2A71-4D49-978B-60AA0C1D21BC}"/>
              </a:ext>
            </a:extLst>
          </p:cNvPr>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3984052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a:defRPr/>
            </a:pPr>
            <a:fld id="{A10E55C9-70B6-49A9-B285-7B6B9329A27F}" type="datetime1">
              <a:rPr lang="en-US" altLang="zh-CN" smtClean="0"/>
              <a:t>3/31/2021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5BF5E73D-1069-4824-94AF-7FF34A7BE33D}" type="slidenum">
              <a:rPr lang="zh-CN" altLang="en-US"/>
              <a:pPr>
                <a:defRPr/>
              </a:pPr>
              <a:t>‹#›</a:t>
            </a:fld>
            <a:endParaRPr lang="en-US" altLang="zh-CN"/>
          </a:p>
        </p:txBody>
      </p:sp>
    </p:spTree>
    <p:extLst>
      <p:ext uri="{BB962C8B-B14F-4D97-AF65-F5344CB8AC3E}">
        <p14:creationId xmlns:p14="http://schemas.microsoft.com/office/powerpoint/2010/main" val="5408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a:defRPr/>
            </a:pPr>
            <a:fld id="{0D7C70DC-E5E3-476E-B719-7C406A24E276}" type="datetime1">
              <a:rPr lang="en-US" altLang="zh-CN" smtClean="0"/>
              <a:t>3/31/2021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11810F76-1A24-4AF4-8A91-362659113F1F}" type="slidenum">
              <a:rPr lang="zh-CN" altLang="en-US"/>
              <a:pPr>
                <a:defRPr/>
              </a:pPr>
              <a:t>‹#›</a:t>
            </a:fld>
            <a:endParaRPr lang="en-US" altLang="zh-CN"/>
          </a:p>
        </p:txBody>
      </p:sp>
    </p:spTree>
    <p:extLst>
      <p:ext uri="{BB962C8B-B14F-4D97-AF65-F5344CB8AC3E}">
        <p14:creationId xmlns:p14="http://schemas.microsoft.com/office/powerpoint/2010/main" val="1680367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a:defRPr/>
            </a:pPr>
            <a:fld id="{EAE8E72B-6C0E-4F25-B3EF-88ADA2D92673}" type="datetime1">
              <a:rPr lang="en-US" altLang="zh-CN" smtClean="0"/>
              <a:t>3/31/2021</a:t>
            </a:fld>
            <a:endParaRPr lang="en-US" altLang="zh-CN"/>
          </a:p>
        </p:txBody>
      </p:sp>
      <p:sp>
        <p:nvSpPr>
          <p:cNvPr id="8"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a:defRPr/>
            </a:pPr>
            <a:fld id="{3B8051D9-6CDB-4A19-9498-B1F31800CB75}" type="slidenum">
              <a:rPr lang="zh-CN" altLang="en-US"/>
              <a:pPr>
                <a:defRPr/>
              </a:pPr>
              <a:t>‹#›</a:t>
            </a:fld>
            <a:endParaRPr lang="en-US" altLang="zh-CN"/>
          </a:p>
        </p:txBody>
      </p:sp>
    </p:spTree>
    <p:extLst>
      <p:ext uri="{BB962C8B-B14F-4D97-AF65-F5344CB8AC3E}">
        <p14:creationId xmlns:p14="http://schemas.microsoft.com/office/powerpoint/2010/main" val="1528281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a:defRPr/>
            </a:pPr>
            <a:fld id="{4B0FD39B-8021-4531-8CE2-8D21302A74ED}" type="datetime1">
              <a:rPr lang="en-US" altLang="zh-CN" smtClean="0"/>
              <a:t>3/31/2021</a:t>
            </a:fld>
            <a:endParaRPr lang="en-US" altLang="zh-CN"/>
          </a:p>
        </p:txBody>
      </p:sp>
      <p:sp>
        <p:nvSpPr>
          <p:cNvPr id="4"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a:defRPr/>
            </a:pPr>
            <a:fld id="{65F2B37D-33B6-4C69-9BD0-32187E706945}" type="slidenum">
              <a:rPr lang="zh-CN" altLang="en-US"/>
              <a:pPr>
                <a:defRPr/>
              </a:pPr>
              <a:t>‹#›</a:t>
            </a:fld>
            <a:endParaRPr lang="en-US" altLang="zh-CN"/>
          </a:p>
        </p:txBody>
      </p:sp>
    </p:spTree>
    <p:extLst>
      <p:ext uri="{BB962C8B-B14F-4D97-AF65-F5344CB8AC3E}">
        <p14:creationId xmlns:p14="http://schemas.microsoft.com/office/powerpoint/2010/main" val="149919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fld id="{ACF5701F-746E-469B-BDDA-F93B22D4DB72}" type="datetime1">
              <a:rPr lang="en-US" altLang="zh-CN" smtClean="0"/>
              <a:t>3/31/2021</a:t>
            </a:fld>
            <a:endParaRPr lang="en-US" altLang="zh-CN"/>
          </a:p>
        </p:txBody>
      </p:sp>
      <p:sp>
        <p:nvSpPr>
          <p:cNvPr id="3"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a:defRPr/>
            </a:pPr>
            <a:fld id="{D1009943-BA82-4F6A-BD7C-764069224CD2}" type="slidenum">
              <a:rPr lang="zh-CN" altLang="en-US"/>
              <a:pPr>
                <a:defRPr/>
              </a:pPr>
              <a:t>‹#›</a:t>
            </a:fld>
            <a:endParaRPr lang="en-US" altLang="zh-CN"/>
          </a:p>
        </p:txBody>
      </p:sp>
    </p:spTree>
    <p:extLst>
      <p:ext uri="{BB962C8B-B14F-4D97-AF65-F5344CB8AC3E}">
        <p14:creationId xmlns:p14="http://schemas.microsoft.com/office/powerpoint/2010/main" val="32906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07B1553-8BA7-4889-BEC6-891C13E10B98}" type="datetime1">
              <a:rPr lang="en-US" altLang="zh-CN" smtClean="0"/>
              <a:t>3/31/2021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E8CF26E5-2ED2-4F85-94A6-41EA43600B3E}" type="slidenum">
              <a:rPr lang="zh-CN" altLang="en-US"/>
              <a:pPr>
                <a:defRPr/>
              </a:pPr>
              <a:t>‹#›</a:t>
            </a:fld>
            <a:endParaRPr lang="en-US" altLang="zh-CN"/>
          </a:p>
        </p:txBody>
      </p:sp>
    </p:spTree>
    <p:extLst>
      <p:ext uri="{BB962C8B-B14F-4D97-AF65-F5344CB8AC3E}">
        <p14:creationId xmlns:p14="http://schemas.microsoft.com/office/powerpoint/2010/main" val="4918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A62BEB2-F18B-4C21-9638-A76426A31BD0}" type="datetime1">
              <a:rPr lang="en-US" altLang="zh-CN" smtClean="0"/>
              <a:t>3/31/2021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9F8C9128-8DD9-4172-A865-72B9B18E9A1F}" type="slidenum">
              <a:rPr lang="zh-CN" altLang="en-US"/>
              <a:pPr>
                <a:defRPr/>
              </a:pPr>
              <a:t>‹#›</a:t>
            </a:fld>
            <a:endParaRPr lang="en-US" altLang="zh-CN"/>
          </a:p>
        </p:txBody>
      </p:sp>
    </p:spTree>
    <p:extLst>
      <p:ext uri="{BB962C8B-B14F-4D97-AF65-F5344CB8AC3E}">
        <p14:creationId xmlns:p14="http://schemas.microsoft.com/office/powerpoint/2010/main" val="1973188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3/31/2021</a:t>
            </a:fld>
            <a:endParaRPr lang="en-US" altLang="zh-CN" dirty="0"/>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a:t>
            </a:r>
            <a:r>
              <a:rPr lang="en-US" altLang="zh-CN" dirty="0"/>
              <a:t>——</a:t>
            </a:r>
            <a:r>
              <a:rPr lang="zh-CN" altLang="en-US" dirty="0"/>
              <a:t>理论与方法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4047073764"/>
      </p:ext>
    </p:extLst>
  </p:cSld>
  <p:clrMap bg1="lt1" tx1="dk1" bg2="lt2" tx2="dk2" accent1="accent1" accent2="accent2" accent3="accent3" accent4="accent4" accent5="accent5" accent6="accent6" hlink="hlink" folHlink="folHlink"/>
  <p:sldLayoutIdLst>
    <p:sldLayoutId id="2147483674" r:id="rId1"/>
    <p:sldLayoutId id="214748368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9" name="灯片编号占位符 8"/>
          <p:cNvSpPr>
            <a:spLocks noGrp="1"/>
          </p:cNvSpPr>
          <p:nvPr>
            <p:ph type="sldNum" sz="quarter" idx="4"/>
          </p:nvPr>
        </p:nvSpPr>
        <p:spPr>
          <a:xfrm>
            <a:off x="7895770" y="6470650"/>
            <a:ext cx="1019629" cy="365125"/>
          </a:xfrm>
          <a:prstGeom prst="rect">
            <a:avLst/>
          </a:prstGeom>
        </p:spPr>
        <p:txBody>
          <a:bodyPr vert="horz" lIns="91440" tIns="45720" rIns="91440" bIns="45720" rtlCol="0" anchor="ctr"/>
          <a:lstStyle>
            <a:lvl1pPr algn="r">
              <a:defRPr sz="1600">
                <a:solidFill>
                  <a:schemeClr val="bg1"/>
                </a:solidFill>
              </a:defRPr>
            </a:lvl1pPr>
          </a:lstStyle>
          <a:p>
            <a:pPr>
              <a:defRPr/>
            </a:pPr>
            <a:fld id="{B637DA7A-EB76-4203-8E69-29EB9F37D3B8}" type="slidenum">
              <a:rPr lang="zh-CN" altLang="en-US" smtClean="0"/>
              <a:pPr>
                <a:defRPr/>
              </a:pPr>
              <a:t>‹#›</a:t>
            </a:fld>
            <a:endParaRPr lang="en-US" altLang="zh-CN" dirty="0"/>
          </a:p>
        </p:txBody>
      </p:sp>
      <p:sp>
        <p:nvSpPr>
          <p:cNvPr id="4" name="矩形 3"/>
          <p:cNvSpPr/>
          <p:nvPr userDrawn="1"/>
        </p:nvSpPr>
        <p:spPr>
          <a:xfrm>
            <a:off x="757645" y="177942"/>
            <a:ext cx="2873829" cy="462137"/>
          </a:xfrm>
          <a:prstGeom prst="rect">
            <a:avLst/>
          </a:prstGeom>
          <a:solidFill>
            <a:srgbClr val="90A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7" name="图片 6"/>
          <p:cNvPicPr>
            <a:picLocks noChangeAspect="1"/>
          </p:cNvPicPr>
          <p:nvPr userDrawn="1"/>
        </p:nvPicPr>
        <p:blipFill rotWithShape="1">
          <a:blip r:embed="rId8" cstate="print">
            <a:extLst>
              <a:ext uri="{28A0092B-C50C-407E-A947-70E740481C1C}">
                <a14:useLocalDpi xmlns:a14="http://schemas.microsoft.com/office/drawing/2010/main" val="0"/>
              </a:ext>
            </a:extLst>
          </a:blip>
          <a:srcRect t="15238" r="48968" b="7618"/>
          <a:stretch/>
        </p:blipFill>
        <p:spPr>
          <a:xfrm>
            <a:off x="757645" y="100400"/>
            <a:ext cx="1208316" cy="617220"/>
          </a:xfrm>
          <a:prstGeom prst="rect">
            <a:avLst/>
          </a:prstGeom>
          <a:ln>
            <a:noFill/>
          </a:ln>
        </p:spPr>
      </p:pic>
    </p:spTree>
    <p:extLst>
      <p:ext uri="{BB962C8B-B14F-4D97-AF65-F5344CB8AC3E}">
        <p14:creationId xmlns:p14="http://schemas.microsoft.com/office/powerpoint/2010/main" val="73991293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hf hdr="0" ftr="0" dt="0"/>
  <p:txStyles>
    <p:titleStyle>
      <a:lvl1pPr algn="l" defTabSz="685800" rtl="0" eaLnBrk="1" latinLnBrk="0" hangingPunct="1">
        <a:lnSpc>
          <a:spcPct val="90000"/>
        </a:lnSpc>
        <a:spcBef>
          <a:spcPct val="0"/>
        </a:spcBef>
        <a:buNone/>
        <a:defRPr sz="33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150000"/>
        </a:lnSpc>
        <a:spcBef>
          <a:spcPts val="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50000"/>
        </a:lnSpc>
        <a:spcBef>
          <a:spcPts val="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50000"/>
        </a:lnSpc>
        <a:spcBef>
          <a:spcPts val="0"/>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50000"/>
        </a:lnSpc>
        <a:spcBef>
          <a:spcPts val="0"/>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50000"/>
        </a:lnSpc>
        <a:spcBef>
          <a:spcPts val="0"/>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gif"/></Relationships>
</file>

<file path=ppt/slides/_rels/slide3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gif"/><Relationship Id="rId7" Type="http://schemas.openxmlformats.org/officeDocument/2006/relationships/image" Target="../media/image57.jpeg"/><Relationship Id="rId12"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6.jpe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 Id="rId14" Type="http://schemas.openxmlformats.org/officeDocument/2006/relationships/image" Target="../media/image6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5" Type="http://schemas.openxmlformats.org/officeDocument/2006/relationships/image" Target="../media/image69.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4.jpg"/><Relationship Id="rId7" Type="http://schemas.openxmlformats.org/officeDocument/2006/relationships/image" Target="../media/image98.jpg"/><Relationship Id="rId2" Type="http://schemas.openxmlformats.org/officeDocument/2006/relationships/image" Target="../media/image93.jpg"/><Relationship Id="rId1" Type="http://schemas.openxmlformats.org/officeDocument/2006/relationships/slideLayout" Target="../slideLayouts/slideLayout1.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95.jpeg"/></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jpg"/></Relationships>
</file>

<file path=ppt/slides/_rels/slide68.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jpg"/><Relationship Id="rId4" Type="http://schemas.openxmlformats.org/officeDocument/2006/relationships/image" Target="../media/image103.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a:t>
            </a:fld>
            <a:endParaRPr lang="en-US" altLang="zh-CN" dirty="0"/>
          </a:p>
        </p:txBody>
      </p:sp>
      <p:sp>
        <p:nvSpPr>
          <p:cNvPr id="18" name="Straight Connector 7">
            <a:extLst>
              <a:ext uri="{FF2B5EF4-FFF2-40B4-BE49-F238E27FC236}">
                <a16:creationId xmlns:a16="http://schemas.microsoft.com/office/drawing/2014/main" id="{2A233031-8D03-4901-8383-A2AA18EAE906}"/>
              </a:ext>
            </a:extLst>
          </p:cNvPr>
          <p:cNvSpPr>
            <a:spLocks noChangeShapeType="1"/>
          </p:cNvSpPr>
          <p:nvPr/>
        </p:nvSpPr>
        <p:spPr bwMode="auto">
          <a:xfrm>
            <a:off x="685800" y="1827213"/>
            <a:ext cx="7848600" cy="158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TextBox 8">
            <a:extLst>
              <a:ext uri="{FF2B5EF4-FFF2-40B4-BE49-F238E27FC236}">
                <a16:creationId xmlns:a16="http://schemas.microsoft.com/office/drawing/2014/main" id="{EA2EE785-CA96-4F3C-84BF-759A95B426E2}"/>
              </a:ext>
            </a:extLst>
          </p:cNvPr>
          <p:cNvSpPr>
            <a:spLocks noChangeArrowheads="1"/>
          </p:cNvSpPr>
          <p:nvPr/>
        </p:nvSpPr>
        <p:spPr bwMode="auto">
          <a:xfrm>
            <a:off x="838200" y="990600"/>
            <a:ext cx="754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000" b="1" i="0" u="none" strike="noStrike" kern="0" cap="none" spc="0" normalizeH="0" baseline="0" noProof="0">
                <a:ln>
                  <a:noFill/>
                </a:ln>
                <a:solidFill>
                  <a:schemeClr val="tx2"/>
                </a:solidFill>
                <a:effectLst/>
                <a:uLnTx/>
                <a:uFillTx/>
                <a:latin typeface="Arial (Headings)" charset="0"/>
                <a:ea typeface="宋体" panose="02010600030101010101" pitchFamily="2" charset="-122"/>
                <a:sym typeface="Arial (Headings)" charset="0"/>
              </a:rPr>
              <a:t> </a:t>
            </a:r>
          </a:p>
        </p:txBody>
      </p:sp>
      <p:sp>
        <p:nvSpPr>
          <p:cNvPr id="20" name="Subtitle 2">
            <a:extLst>
              <a:ext uri="{FF2B5EF4-FFF2-40B4-BE49-F238E27FC236}">
                <a16:creationId xmlns:a16="http://schemas.microsoft.com/office/drawing/2014/main" id="{C1F202A5-68FC-4A92-9009-10ADFADBF7AE}"/>
              </a:ext>
            </a:extLst>
          </p:cNvPr>
          <p:cNvSpPr txBox="1">
            <a:spLocks noChangeArrowheads="1"/>
          </p:cNvSpPr>
          <p:nvPr/>
        </p:nvSpPr>
        <p:spPr bwMode="auto">
          <a:xfrm>
            <a:off x="2606040" y="4521199"/>
            <a:ext cx="4251960" cy="101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eaLnBrk="1" hangingPunct="1"/>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 刘志远教授</a:t>
            </a:r>
            <a:endParaRPr lang="en-US" altLang="zh-CN" dirty="0">
              <a:latin typeface="微软雅黑" panose="020B0503020204020204" pitchFamily="34" charset="-122"/>
              <a:ea typeface="微软雅黑" panose="020B0503020204020204" pitchFamily="34" charset="-122"/>
              <a:sym typeface="Times New Roman" panose="02020603050405020304" pitchFamily="18" charset="0"/>
            </a:endParaRPr>
          </a:p>
          <a:p>
            <a:pPr defTabSz="914400" eaLnBrk="1" hangingPunct="1"/>
            <a:r>
              <a:rPr lang="en-US" altLang="zh-CN" dirty="0">
                <a:latin typeface="微软雅黑" panose="020B0503020204020204" pitchFamily="34" charset="-122"/>
                <a:ea typeface="微软雅黑" panose="020B0503020204020204" pitchFamily="34" charset="-122"/>
                <a:sym typeface="Times New Roman" panose="02020603050405020304" pitchFamily="18" charset="0"/>
              </a:rPr>
              <a:t> zhiyuanl@seu.edu.cn</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1" name="TextBox 3">
            <a:extLst>
              <a:ext uri="{FF2B5EF4-FFF2-40B4-BE49-F238E27FC236}">
                <a16:creationId xmlns:a16="http://schemas.microsoft.com/office/drawing/2014/main" id="{CEDA5244-A09E-44E8-A507-0DA628E357D4}"/>
              </a:ext>
            </a:extLst>
          </p:cNvPr>
          <p:cNvSpPr>
            <a:spLocks noChangeArrowheads="1"/>
          </p:cNvSpPr>
          <p:nvPr/>
        </p:nvSpPr>
        <p:spPr bwMode="auto">
          <a:xfrm>
            <a:off x="279400" y="990600"/>
            <a:ext cx="8630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b="1" dirty="0">
                <a:solidFill>
                  <a:schemeClr val="tx2"/>
                </a:solidFill>
                <a:latin typeface="微软雅黑" panose="020B0503020204020204" pitchFamily="34" charset="-122"/>
                <a:ea typeface="微软雅黑" panose="020B0503020204020204" pitchFamily="34" charset="-122"/>
                <a:sym typeface="Arial (Headings)" charset="0"/>
              </a:rPr>
              <a:t>交通大数据</a:t>
            </a:r>
          </a:p>
        </p:txBody>
      </p:sp>
      <p:sp>
        <p:nvSpPr>
          <p:cNvPr id="22" name="文本框 1">
            <a:extLst>
              <a:ext uri="{FF2B5EF4-FFF2-40B4-BE49-F238E27FC236}">
                <a16:creationId xmlns:a16="http://schemas.microsoft.com/office/drawing/2014/main" id="{35E0AA4D-0668-44C2-BF4E-282BE87605D5}"/>
              </a:ext>
            </a:extLst>
          </p:cNvPr>
          <p:cNvSpPr txBox="1">
            <a:spLocks noChangeArrowheads="1"/>
          </p:cNvSpPr>
          <p:nvPr/>
        </p:nvSpPr>
        <p:spPr bwMode="auto">
          <a:xfrm>
            <a:off x="1905000" y="2877344"/>
            <a:ext cx="533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a:defRPr/>
            </a:pPr>
            <a:r>
              <a:rPr kumimoji="0" lang="zh-CN" altLang="en-US" sz="36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概述</a:t>
            </a:r>
          </a:p>
        </p:txBody>
      </p:sp>
    </p:spTree>
    <p:extLst>
      <p:ext uri="{BB962C8B-B14F-4D97-AF65-F5344CB8AC3E}">
        <p14:creationId xmlns:p14="http://schemas.microsoft.com/office/powerpoint/2010/main" val="80846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A4CF4277-E7F0-E945-BADE-E56DDD535E43}"/>
              </a:ext>
            </a:extLst>
          </p:cNvPr>
          <p:cNvGrpSpPr/>
          <p:nvPr/>
        </p:nvGrpSpPr>
        <p:grpSpPr>
          <a:xfrm>
            <a:off x="960024" y="1800722"/>
            <a:ext cx="7065826" cy="679736"/>
            <a:chOff x="1094581" y="2721063"/>
            <a:chExt cx="9421101" cy="906314"/>
          </a:xfrm>
        </p:grpSpPr>
        <p:sp>
          <p:nvSpPr>
            <p:cNvPr id="32" name="矩形 31">
              <a:extLst>
                <a:ext uri="{FF2B5EF4-FFF2-40B4-BE49-F238E27FC236}">
                  <a16:creationId xmlns:a16="http://schemas.microsoft.com/office/drawing/2014/main" id="{0F828E86-1C3C-5B4C-BFC4-1BD5F012B4DE}"/>
                </a:ext>
              </a:extLst>
            </p:cNvPr>
            <p:cNvSpPr/>
            <p:nvPr/>
          </p:nvSpPr>
          <p:spPr>
            <a:xfrm>
              <a:off x="1247160" y="2721063"/>
              <a:ext cx="5776445" cy="7897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600" dirty="0"/>
            </a:p>
          </p:txBody>
        </p:sp>
        <p:sp>
          <p:nvSpPr>
            <p:cNvPr id="33" name="矩形 32">
              <a:extLst>
                <a:ext uri="{FF2B5EF4-FFF2-40B4-BE49-F238E27FC236}">
                  <a16:creationId xmlns:a16="http://schemas.microsoft.com/office/drawing/2014/main" id="{C93C088E-F4F1-324B-B9E7-D09FD3775F85}"/>
                </a:ext>
              </a:extLst>
            </p:cNvPr>
            <p:cNvSpPr/>
            <p:nvPr/>
          </p:nvSpPr>
          <p:spPr>
            <a:xfrm>
              <a:off x="1247160" y="3134935"/>
              <a:ext cx="9268522" cy="492442"/>
            </a:xfrm>
            <a:prstGeom prst="rect">
              <a:avLst/>
            </a:prstGeom>
          </p:spPr>
          <p:txBody>
            <a:bodyPr wrap="square">
              <a:spAutoFit/>
            </a:bodyPr>
            <a:lstStyle/>
            <a:p>
              <a:pPr indent="288000"/>
              <a:endParaRPr lang="zh-CN" altLang="en-US"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9CCD87D2-B021-9942-8F5A-43F5DB745E17}"/>
                </a:ext>
              </a:extLst>
            </p:cNvPr>
            <p:cNvSpPr/>
            <p:nvPr/>
          </p:nvSpPr>
          <p:spPr>
            <a:xfrm>
              <a:off x="1094581" y="2732595"/>
              <a:ext cx="1539311" cy="49244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精确性</a:t>
              </a:r>
              <a:endParaRPr lang="en-US" altLang="zh-CN" b="1"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C6A022AA-5C8A-E340-A209-E04CC458AFDF}"/>
                </a:ext>
              </a:extLst>
            </p:cNvPr>
            <p:cNvSpPr/>
            <p:nvPr/>
          </p:nvSpPr>
          <p:spPr>
            <a:xfrm>
              <a:off x="3231829" y="2732595"/>
              <a:ext cx="1642929" cy="49244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混杂性</a:t>
              </a:r>
              <a:endParaRPr lang="zh-CN" altLang="en-US" b="1" dirty="0"/>
            </a:p>
          </p:txBody>
        </p:sp>
        <p:sp>
          <p:nvSpPr>
            <p:cNvPr id="36" name="右箭头 35">
              <a:extLst>
                <a:ext uri="{FF2B5EF4-FFF2-40B4-BE49-F238E27FC236}">
                  <a16:creationId xmlns:a16="http://schemas.microsoft.com/office/drawing/2014/main" id="{65166C83-B355-DE42-A835-65EAA5D605B9}"/>
                </a:ext>
              </a:extLst>
            </p:cNvPr>
            <p:cNvSpPr/>
            <p:nvPr/>
          </p:nvSpPr>
          <p:spPr>
            <a:xfrm>
              <a:off x="2771592" y="2898111"/>
              <a:ext cx="307659" cy="1456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600">
                <a:solidFill>
                  <a:srgbClr val="1F699A"/>
                </a:solidFill>
              </a:endParaRPr>
            </a:p>
          </p:txBody>
        </p:sp>
      </p:grpSp>
      <p:sp>
        <p:nvSpPr>
          <p:cNvPr id="37" name="矩形 36">
            <a:extLst>
              <a:ext uri="{FF2B5EF4-FFF2-40B4-BE49-F238E27FC236}">
                <a16:creationId xmlns:a16="http://schemas.microsoft.com/office/drawing/2014/main" id="{2E8D302E-FEB9-154E-9FC7-D7482C7E7039}"/>
              </a:ext>
            </a:extLst>
          </p:cNvPr>
          <p:cNvSpPr/>
          <p:nvPr/>
        </p:nvSpPr>
        <p:spPr>
          <a:xfrm>
            <a:off x="696534" y="1518622"/>
            <a:ext cx="7733743" cy="480597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8" name="矩形 37">
            <a:extLst>
              <a:ext uri="{FF2B5EF4-FFF2-40B4-BE49-F238E27FC236}">
                <a16:creationId xmlns:a16="http://schemas.microsoft.com/office/drawing/2014/main" id="{4A2E04DB-8CA9-9D48-9855-E14328C162D4}"/>
              </a:ext>
            </a:extLst>
          </p:cNvPr>
          <p:cNvSpPr/>
          <p:nvPr/>
        </p:nvSpPr>
        <p:spPr>
          <a:xfrm>
            <a:off x="751551" y="1346501"/>
            <a:ext cx="1073361" cy="281909"/>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500" b="1" dirty="0">
                <a:solidFill>
                  <a:schemeClr val="bg1"/>
                </a:solidFill>
                <a:latin typeface="微软雅黑" panose="020B0503020204020204" pitchFamily="34" charset="-122"/>
                <a:ea typeface="微软雅黑" panose="020B0503020204020204" pitchFamily="34" charset="-122"/>
              </a:rPr>
              <a:t>思维转变</a:t>
            </a:r>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a:t>
            </a:fld>
            <a:endParaRPr lang="en-US" altLang="zh-CN" dirty="0"/>
          </a:p>
        </p:txBody>
      </p:sp>
      <p:sp>
        <p:nvSpPr>
          <p:cNvPr id="16" name="矩形 15">
            <a:extLst>
              <a:ext uri="{FF2B5EF4-FFF2-40B4-BE49-F238E27FC236}">
                <a16:creationId xmlns:a16="http://schemas.microsoft.com/office/drawing/2014/main" id="{645D5EDD-55FF-0248-9B33-BAE47B40DF0E}"/>
              </a:ext>
            </a:extLst>
          </p:cNvPr>
          <p:cNvSpPr/>
          <p:nvPr/>
        </p:nvSpPr>
        <p:spPr>
          <a:xfrm>
            <a:off x="696535" y="2359664"/>
            <a:ext cx="7644276" cy="2471061"/>
          </a:xfrm>
          <a:prstGeom prst="rect">
            <a:avLst/>
          </a:prstGeom>
        </p:spPr>
        <p:txBody>
          <a:bodyPr wrap="square">
            <a:spAutoFit/>
          </a:bodyPr>
          <a:lstStyle/>
          <a:p>
            <a:pPr indent="288000">
              <a:lnSpc>
                <a:spcPct val="120000"/>
              </a:lnSpc>
            </a:pPr>
            <a:r>
              <a:rPr lang="zh-CN" altLang="en-US" sz="1600" b="1" dirty="0">
                <a:latin typeface="微软雅黑" panose="020B0503020204020204" pitchFamily="34" charset="-122"/>
                <a:ea typeface="微软雅黑" panose="020B0503020204020204" pitchFamily="34" charset="-122"/>
              </a:rPr>
              <a:t>精确性：通过获得精确数据，更好地分析实际交通问题。</a:t>
            </a:r>
            <a:endParaRPr lang="en-US" altLang="zh-CN" sz="1600" b="1" dirty="0">
              <a:latin typeface="微软雅黑" panose="020B0503020204020204" pitchFamily="34" charset="-122"/>
              <a:ea typeface="微软雅黑" panose="020B0503020204020204" pitchFamily="34" charset="-122"/>
            </a:endParaRPr>
          </a:p>
          <a:p>
            <a:pPr indent="288000">
              <a:lnSpc>
                <a:spcPct val="120000"/>
              </a:lnSpc>
            </a:pPr>
            <a:r>
              <a:rPr lang="zh-CN" altLang="en-US" sz="1400" dirty="0">
                <a:latin typeface="微软雅黑" panose="020B0503020204020204" pitchFamily="34" charset="-122"/>
                <a:ea typeface="微软雅黑" panose="020B0503020204020204" pitchFamily="34" charset="-122"/>
              </a:rPr>
              <a:t>依据交通实际问题需要，分析交通数据，要求数据具有一定精度，进而能精确表达交通现象，从而做出相应的改变措施。</a:t>
            </a:r>
            <a:endParaRPr lang="en-US" altLang="zh-CN" sz="1400" dirty="0">
              <a:latin typeface="微软雅黑" panose="020B0503020204020204" pitchFamily="34" charset="-122"/>
              <a:ea typeface="微软雅黑" panose="020B0503020204020204" pitchFamily="34" charset="-122"/>
            </a:endParaRPr>
          </a:p>
          <a:p>
            <a:pPr indent="288000">
              <a:lnSpc>
                <a:spcPct val="120000"/>
              </a:lnSpc>
            </a:pPr>
            <a:r>
              <a:rPr lang="zh-CN" altLang="en-US" sz="1400" dirty="0">
                <a:latin typeface="微软雅黑" panose="020B0503020204020204" pitchFamily="34" charset="-122"/>
                <a:ea typeface="微软雅黑" panose="020B0503020204020204" pitchFamily="34" charset="-122"/>
              </a:rPr>
              <a:t>交通问题研究中，精确性比较高的研究数据，如视频数据，</a:t>
            </a:r>
            <a:r>
              <a:rPr lang="en-US" altLang="zh-CN" sz="1400" dirty="0">
                <a:latin typeface="微软雅黑" panose="020B0503020204020204" pitchFamily="34" charset="-122"/>
                <a:ea typeface="微软雅黑" panose="020B0503020204020204" pitchFamily="34" charset="-122"/>
              </a:rPr>
              <a:t>GPS</a:t>
            </a:r>
            <a:r>
              <a:rPr lang="zh-CN" altLang="en-US" sz="1400" dirty="0">
                <a:latin typeface="微软雅黑" panose="020B0503020204020204" pitchFamily="34" charset="-122"/>
                <a:ea typeface="微软雅黑" panose="020B0503020204020204" pitchFamily="34" charset="-122"/>
              </a:rPr>
              <a:t>数据，地感线圈数据等。</a:t>
            </a:r>
            <a:endParaRPr lang="en-US" altLang="zh-CN" sz="1400" dirty="0">
              <a:latin typeface="微软雅黑" panose="020B0503020204020204" pitchFamily="34" charset="-122"/>
              <a:ea typeface="微软雅黑" panose="020B0503020204020204" pitchFamily="34" charset="-122"/>
            </a:endParaRPr>
          </a:p>
          <a:p>
            <a:pPr indent="288000">
              <a:lnSpc>
                <a:spcPct val="120000"/>
              </a:lnSpc>
            </a:pPr>
            <a:endParaRPr lang="en-US" altLang="zh-CN" sz="1400" dirty="0">
              <a:latin typeface="微软雅黑" panose="020B0503020204020204" pitchFamily="34" charset="-122"/>
              <a:ea typeface="微软雅黑" panose="020B0503020204020204" pitchFamily="34" charset="-122"/>
            </a:endParaRPr>
          </a:p>
          <a:p>
            <a:pPr indent="288000">
              <a:lnSpc>
                <a:spcPct val="120000"/>
              </a:lnSpc>
            </a:pPr>
            <a:r>
              <a:rPr lang="zh-CN" altLang="en-US" sz="1600" b="1" dirty="0">
                <a:latin typeface="微软雅黑" panose="020B0503020204020204" pitchFamily="34" charset="-122"/>
                <a:ea typeface="微软雅黑" panose="020B0503020204020204" pitchFamily="34" charset="-122"/>
              </a:rPr>
              <a:t>混杂性：接受数据的纷繁复杂，而不再追求精确性。</a:t>
            </a:r>
            <a:endParaRPr lang="en-US" altLang="zh-CN" sz="1600" b="1" dirty="0">
              <a:latin typeface="微软雅黑" panose="020B0503020204020204" pitchFamily="34" charset="-122"/>
              <a:ea typeface="微软雅黑" panose="020B0503020204020204" pitchFamily="34" charset="-122"/>
            </a:endParaRPr>
          </a:p>
          <a:p>
            <a:pPr indent="288000">
              <a:lnSpc>
                <a:spcPct val="120000"/>
              </a:lnSpc>
            </a:pPr>
            <a:r>
              <a:rPr lang="zh-CN" altLang="en-US" sz="1400" dirty="0">
                <a:latin typeface="微软雅黑" panose="020B0503020204020204" pitchFamily="34" charset="-122"/>
                <a:ea typeface="微软雅黑" panose="020B0503020204020204" pitchFamily="34" charset="-122"/>
              </a:rPr>
              <a:t>放松了容错标准之后，人们掌握的数据多了起来，可以利用这些数据做更多的事情，创造更好的结果。大数据的简单算法比小数据的复杂算法更有效。</a:t>
            </a:r>
            <a:endParaRPr lang="en-US" altLang="zh-CN" sz="1400" dirty="0">
              <a:latin typeface="微软雅黑" panose="020B0503020204020204" pitchFamily="34" charset="-122"/>
              <a:ea typeface="微软雅黑" panose="020B0503020204020204" pitchFamily="34" charset="-122"/>
            </a:endParaRPr>
          </a:p>
          <a:p>
            <a:pPr indent="288000">
              <a:lnSpc>
                <a:spcPct val="120000"/>
              </a:lnSpc>
            </a:pPr>
            <a:r>
              <a:rPr lang="zh-CN" altLang="en-US" sz="1400" dirty="0">
                <a:latin typeface="微软雅黑" panose="020B0503020204020204" pitchFamily="34" charset="-122"/>
                <a:ea typeface="微软雅黑" panose="020B0503020204020204" pitchFamily="34" charset="-122"/>
              </a:rPr>
              <a:t>不再追求交通数据的精确性后，新产生的交通数据，如，蓝牙数据，微信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微博位置数据等。</a:t>
            </a:r>
            <a:endParaRPr lang="en-US" altLang="zh-CN" sz="1400" dirty="0">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93EA0C62-51FD-8248-A214-BE5166BCDFDD}"/>
              </a:ext>
            </a:extLst>
          </p:cNvPr>
          <p:cNvGrpSpPr/>
          <p:nvPr/>
        </p:nvGrpSpPr>
        <p:grpSpPr>
          <a:xfrm>
            <a:off x="977212" y="5003037"/>
            <a:ext cx="7065826" cy="679736"/>
            <a:chOff x="1094581" y="2721063"/>
            <a:chExt cx="9421101" cy="906314"/>
          </a:xfrm>
        </p:grpSpPr>
        <p:sp>
          <p:nvSpPr>
            <p:cNvPr id="18" name="矩形 17">
              <a:extLst>
                <a:ext uri="{FF2B5EF4-FFF2-40B4-BE49-F238E27FC236}">
                  <a16:creationId xmlns:a16="http://schemas.microsoft.com/office/drawing/2014/main" id="{CA9BFE7C-317A-7E4C-987D-2D1B64E8F3E9}"/>
                </a:ext>
              </a:extLst>
            </p:cNvPr>
            <p:cNvSpPr/>
            <p:nvPr/>
          </p:nvSpPr>
          <p:spPr>
            <a:xfrm>
              <a:off x="1247160" y="2721063"/>
              <a:ext cx="5776445" cy="7897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600" dirty="0"/>
            </a:p>
          </p:txBody>
        </p:sp>
        <p:sp>
          <p:nvSpPr>
            <p:cNvPr id="19" name="矩形 18">
              <a:extLst>
                <a:ext uri="{FF2B5EF4-FFF2-40B4-BE49-F238E27FC236}">
                  <a16:creationId xmlns:a16="http://schemas.microsoft.com/office/drawing/2014/main" id="{D422362A-3042-2641-B046-15B2FD0CB75E}"/>
                </a:ext>
              </a:extLst>
            </p:cNvPr>
            <p:cNvSpPr/>
            <p:nvPr/>
          </p:nvSpPr>
          <p:spPr>
            <a:xfrm>
              <a:off x="1247160" y="3134935"/>
              <a:ext cx="9268522" cy="492442"/>
            </a:xfrm>
            <a:prstGeom prst="rect">
              <a:avLst/>
            </a:prstGeom>
          </p:spPr>
          <p:txBody>
            <a:bodyPr wrap="square">
              <a:spAutoFit/>
            </a:bodyPr>
            <a:lstStyle/>
            <a:p>
              <a:pPr indent="288000"/>
              <a:endParaRPr lang="zh-CN" altLang="en-US"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C422317F-F8B8-3745-AB49-6A7751EB9428}"/>
                </a:ext>
              </a:extLst>
            </p:cNvPr>
            <p:cNvSpPr/>
            <p:nvPr/>
          </p:nvSpPr>
          <p:spPr>
            <a:xfrm>
              <a:off x="1094581" y="2732595"/>
              <a:ext cx="1847088" cy="49244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因果关系</a:t>
              </a:r>
              <a:endParaRPr lang="en-US" altLang="zh-CN" b="1"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77A2DB7-5F29-6B4B-AB34-C187ADC86A0D}"/>
                </a:ext>
              </a:extLst>
            </p:cNvPr>
            <p:cNvSpPr/>
            <p:nvPr/>
          </p:nvSpPr>
          <p:spPr>
            <a:xfrm>
              <a:off x="3231829" y="2732595"/>
              <a:ext cx="1477328" cy="49244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相关关系</a:t>
              </a:r>
              <a:endParaRPr lang="zh-CN" altLang="en-US" b="1" dirty="0"/>
            </a:p>
          </p:txBody>
        </p:sp>
        <p:sp>
          <p:nvSpPr>
            <p:cNvPr id="22" name="右箭头 21">
              <a:extLst>
                <a:ext uri="{FF2B5EF4-FFF2-40B4-BE49-F238E27FC236}">
                  <a16:creationId xmlns:a16="http://schemas.microsoft.com/office/drawing/2014/main" id="{2CF4E0C6-54F2-CA48-B328-4D937AD1A6B6}"/>
                </a:ext>
              </a:extLst>
            </p:cNvPr>
            <p:cNvSpPr/>
            <p:nvPr/>
          </p:nvSpPr>
          <p:spPr>
            <a:xfrm>
              <a:off x="2919876" y="2898111"/>
              <a:ext cx="307659" cy="1456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600">
                <a:solidFill>
                  <a:srgbClr val="1F699A"/>
                </a:solidFill>
              </a:endParaRPr>
            </a:p>
          </p:txBody>
        </p:sp>
      </p:grpSp>
      <p:sp>
        <p:nvSpPr>
          <p:cNvPr id="23" name="矩形 22">
            <a:extLst>
              <a:ext uri="{FF2B5EF4-FFF2-40B4-BE49-F238E27FC236}">
                <a16:creationId xmlns:a16="http://schemas.microsoft.com/office/drawing/2014/main" id="{FBFFD018-D90C-C742-B183-F98CF8E2E134}"/>
              </a:ext>
            </a:extLst>
          </p:cNvPr>
          <p:cNvSpPr/>
          <p:nvPr/>
        </p:nvSpPr>
        <p:spPr>
          <a:xfrm>
            <a:off x="713723" y="5561979"/>
            <a:ext cx="7644276" cy="553998"/>
          </a:xfrm>
          <a:prstGeom prst="rect">
            <a:avLst/>
          </a:prstGeom>
        </p:spPr>
        <p:txBody>
          <a:bodyPr wrap="square">
            <a:spAutoFit/>
          </a:bodyPr>
          <a:lstStyle/>
          <a:p>
            <a:pPr indent="288000"/>
            <a:r>
              <a:rPr lang="zh-CN" altLang="en-US" sz="1600" b="1" dirty="0">
                <a:latin typeface="微软雅黑" panose="020B0503020204020204" pitchFamily="34" charset="-122"/>
                <a:ea typeface="微软雅黑" panose="020B0503020204020204" pitchFamily="34" charset="-122"/>
              </a:rPr>
              <a:t>不只探求难以捉摸的因果关系，更加关注事物的相关关系。</a:t>
            </a:r>
          </a:p>
          <a:p>
            <a:pPr indent="288000"/>
            <a:r>
              <a:rPr lang="zh-CN" altLang="en-US" sz="1400" dirty="0">
                <a:latin typeface="微软雅黑" panose="020B0503020204020204" pitchFamily="34" charset="-122"/>
                <a:ea typeface="微软雅黑" panose="020B0503020204020204" pitchFamily="34" charset="-122"/>
              </a:rPr>
              <a:t>知道是什么就够了，没必要知道为什么，让数据自己“发声”</a:t>
            </a:r>
            <a:endParaRPr lang="en-US" altLang="zh-CN" sz="1400" dirty="0">
              <a:latin typeface="微软雅黑" panose="020B0503020204020204" pitchFamily="34" charset="-122"/>
              <a:ea typeface="微软雅黑" panose="020B0503020204020204" pitchFamily="34" charset="-122"/>
            </a:endParaRPr>
          </a:p>
        </p:txBody>
      </p:sp>
      <p:sp>
        <p:nvSpPr>
          <p:cNvPr id="24" name="页脚占位符 4">
            <a:extLst>
              <a:ext uri="{FF2B5EF4-FFF2-40B4-BE49-F238E27FC236}">
                <a16:creationId xmlns:a16="http://schemas.microsoft.com/office/drawing/2014/main" id="{46411BE6-D6A8-7E43-BF7F-010A90D45BC2}"/>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4001096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11</a:t>
            </a:fld>
            <a:endParaRPr lang="en-US" altLang="zh-CN" dirty="0"/>
          </a:p>
        </p:txBody>
      </p:sp>
      <p:pic>
        <p:nvPicPr>
          <p:cNvPr id="40" name="内容占位符 8">
            <a:extLst>
              <a:ext uri="{FF2B5EF4-FFF2-40B4-BE49-F238E27FC236}">
                <a16:creationId xmlns:a16="http://schemas.microsoft.com/office/drawing/2014/main" id="{3D8356D3-027E-9743-A1E3-48D45EFE8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6081" y="2255281"/>
            <a:ext cx="2253420" cy="1665571"/>
          </a:xfrm>
          <a:prstGeom prst="rect">
            <a:avLst/>
          </a:prstGeom>
        </p:spPr>
      </p:pic>
      <p:sp>
        <p:nvSpPr>
          <p:cNvPr id="41" name="矩形 40">
            <a:extLst>
              <a:ext uri="{FF2B5EF4-FFF2-40B4-BE49-F238E27FC236}">
                <a16:creationId xmlns:a16="http://schemas.microsoft.com/office/drawing/2014/main" id="{D8203E67-97DA-4148-888F-B495689B9376}"/>
              </a:ext>
            </a:extLst>
          </p:cNvPr>
          <p:cNvSpPr/>
          <p:nvPr/>
        </p:nvSpPr>
        <p:spPr>
          <a:xfrm>
            <a:off x="539551" y="1961974"/>
            <a:ext cx="8229875" cy="3998151"/>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3" tIns="25202" rIns="50403" bIns="25202" numCol="1" spcCol="0" rtlCol="0" fromWordArt="0" anchor="ctr" anchorCtr="0" forceAA="0" compatLnSpc="1">
            <a:prstTxWarp prst="textNoShape">
              <a:avLst/>
            </a:prstTxWarp>
            <a:noAutofit/>
          </a:bodyPr>
          <a:lstStyle/>
          <a:p>
            <a:pPr algn="ctr"/>
            <a:endParaRPr lang="zh-CN" altLang="en-US" sz="1029"/>
          </a:p>
        </p:txBody>
      </p:sp>
      <p:sp>
        <p:nvSpPr>
          <p:cNvPr id="42" name="矩形 41">
            <a:extLst>
              <a:ext uri="{FF2B5EF4-FFF2-40B4-BE49-F238E27FC236}">
                <a16:creationId xmlns:a16="http://schemas.microsoft.com/office/drawing/2014/main" id="{86CC96D4-6CB1-844F-8DD9-68C7072FA646}"/>
              </a:ext>
            </a:extLst>
          </p:cNvPr>
          <p:cNvSpPr/>
          <p:nvPr/>
        </p:nvSpPr>
        <p:spPr>
          <a:xfrm>
            <a:off x="760923" y="1763057"/>
            <a:ext cx="1504461" cy="441859"/>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3" tIns="25202" rIns="50403" bIns="25202"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思维转变</a:t>
            </a:r>
          </a:p>
        </p:txBody>
      </p:sp>
      <p:pic>
        <p:nvPicPr>
          <p:cNvPr id="43" name="图片 42">
            <a:extLst>
              <a:ext uri="{FF2B5EF4-FFF2-40B4-BE49-F238E27FC236}">
                <a16:creationId xmlns:a16="http://schemas.microsoft.com/office/drawing/2014/main" id="{FC9F87C6-2641-C145-8896-25DFAC1DD135}"/>
              </a:ext>
            </a:extLst>
          </p:cNvPr>
          <p:cNvPicPr>
            <a:picLocks noChangeAspect="1"/>
          </p:cNvPicPr>
          <p:nvPr/>
        </p:nvPicPr>
        <p:blipFill>
          <a:blip r:embed="rId3" cstate="print"/>
          <a:stretch>
            <a:fillRect/>
          </a:stretch>
        </p:blipFill>
        <p:spPr>
          <a:xfrm>
            <a:off x="827584" y="2333023"/>
            <a:ext cx="2341710" cy="3272259"/>
          </a:xfrm>
          <a:prstGeom prst="rect">
            <a:avLst/>
          </a:prstGeom>
        </p:spPr>
      </p:pic>
      <p:pic>
        <p:nvPicPr>
          <p:cNvPr id="44" name="图片 43">
            <a:extLst>
              <a:ext uri="{FF2B5EF4-FFF2-40B4-BE49-F238E27FC236}">
                <a16:creationId xmlns:a16="http://schemas.microsoft.com/office/drawing/2014/main" id="{E818E793-DA6C-2341-9C90-3E4E7D82C338}"/>
              </a:ext>
            </a:extLst>
          </p:cNvPr>
          <p:cNvPicPr>
            <a:picLocks noChangeAspect="1"/>
          </p:cNvPicPr>
          <p:nvPr/>
        </p:nvPicPr>
        <p:blipFill>
          <a:blip r:embed="rId4" cstate="print"/>
          <a:stretch>
            <a:fillRect/>
          </a:stretch>
        </p:blipFill>
        <p:spPr>
          <a:xfrm>
            <a:off x="3416268" y="2255282"/>
            <a:ext cx="1919544" cy="1549854"/>
          </a:xfrm>
          <a:prstGeom prst="rect">
            <a:avLst/>
          </a:prstGeom>
        </p:spPr>
      </p:pic>
      <p:pic>
        <p:nvPicPr>
          <p:cNvPr id="45" name="图片 44">
            <a:extLst>
              <a:ext uri="{FF2B5EF4-FFF2-40B4-BE49-F238E27FC236}">
                <a16:creationId xmlns:a16="http://schemas.microsoft.com/office/drawing/2014/main" id="{33422C88-1951-4244-B28B-9D700BB1BE2B}"/>
              </a:ext>
            </a:extLst>
          </p:cNvPr>
          <p:cNvPicPr>
            <a:picLocks noChangeAspect="1"/>
          </p:cNvPicPr>
          <p:nvPr/>
        </p:nvPicPr>
        <p:blipFill>
          <a:blip r:embed="rId5" cstate="print"/>
          <a:stretch>
            <a:fillRect/>
          </a:stretch>
        </p:blipFill>
        <p:spPr>
          <a:xfrm>
            <a:off x="3347864" y="3852464"/>
            <a:ext cx="2016507" cy="1610039"/>
          </a:xfrm>
          <a:prstGeom prst="rect">
            <a:avLst/>
          </a:prstGeom>
        </p:spPr>
      </p:pic>
      <p:sp>
        <p:nvSpPr>
          <p:cNvPr id="46" name="文本框 45">
            <a:extLst>
              <a:ext uri="{FF2B5EF4-FFF2-40B4-BE49-F238E27FC236}">
                <a16:creationId xmlns:a16="http://schemas.microsoft.com/office/drawing/2014/main" id="{67199BD4-B4B7-8344-BECC-6B20CFAE2344}"/>
              </a:ext>
            </a:extLst>
          </p:cNvPr>
          <p:cNvSpPr txBox="1"/>
          <p:nvPr/>
        </p:nvSpPr>
        <p:spPr>
          <a:xfrm>
            <a:off x="5640149" y="3885515"/>
            <a:ext cx="2248359" cy="1077218"/>
          </a:xfrm>
          <a:prstGeom prst="rect">
            <a:avLst/>
          </a:prstGeom>
          <a:no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63 </a:t>
            </a:r>
            <a:r>
              <a:rPr lang="zh-CN" altLang="en-US" sz="1600" dirty="0">
                <a:latin typeface="Microsoft YaHei" panose="020B0503020204020204" pitchFamily="34" charset="-122"/>
                <a:ea typeface="Microsoft YaHei" panose="020B0503020204020204" pitchFamily="34" charset="-122"/>
              </a:rPr>
              <a:t>致终将逝去的隐私</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76 </a:t>
            </a:r>
            <a:r>
              <a:rPr lang="zh-CN" altLang="en-US" sz="1600" dirty="0">
                <a:latin typeface="Microsoft YaHei" panose="020B0503020204020204" pitchFamily="34" charset="-122"/>
                <a:ea typeface="Microsoft YaHei" panose="020B0503020204020204" pitchFamily="34" charset="-122"/>
              </a:rPr>
              <a:t>大国不能不识数</a:t>
            </a:r>
            <a:endParaRPr lang="en-US" altLang="zh-CN" sz="1600" dirty="0">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107 </a:t>
            </a:r>
            <a:r>
              <a:rPr lang="zh-CN" altLang="en-US" sz="1600" dirty="0">
                <a:latin typeface="Microsoft YaHei" panose="020B0503020204020204" pitchFamily="34" charset="-122"/>
                <a:ea typeface="Microsoft YaHei" panose="020B0503020204020204" pitchFamily="34" charset="-122"/>
              </a:rPr>
              <a:t>数字的坏话</a:t>
            </a:r>
            <a:endParaRPr lang="en-US" altLang="zh-CN" sz="1600" dirty="0">
              <a:latin typeface="Microsoft YaHei" panose="020B0503020204020204" pitchFamily="34" charset="-122"/>
              <a:ea typeface="Microsoft YaHei" panose="020B0503020204020204" pitchFamily="34" charset="-122"/>
            </a:endParaRPr>
          </a:p>
          <a:p>
            <a:endParaRPr lang="zh-CN" altLang="en-US" sz="1600" dirty="0">
              <a:latin typeface="Microsoft YaHei" panose="020B0503020204020204" pitchFamily="34" charset="-122"/>
              <a:ea typeface="Microsoft YaHei" panose="020B0503020204020204" pitchFamily="34" charset="-122"/>
            </a:endParaRPr>
          </a:p>
        </p:txBody>
      </p:sp>
      <p:sp>
        <p:nvSpPr>
          <p:cNvPr id="13" name="页脚占位符 4">
            <a:extLst>
              <a:ext uri="{FF2B5EF4-FFF2-40B4-BE49-F238E27FC236}">
                <a16:creationId xmlns:a16="http://schemas.microsoft.com/office/drawing/2014/main" id="{9825FA8E-3767-9942-AB82-A6FBBCC04EC5}"/>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91766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12</a:t>
            </a:fld>
            <a:endParaRPr lang="en-US" altLang="zh-CN" dirty="0"/>
          </a:p>
        </p:txBody>
      </p:sp>
      <p:sp>
        <p:nvSpPr>
          <p:cNvPr id="41" name="矩形 40">
            <a:extLst>
              <a:ext uri="{FF2B5EF4-FFF2-40B4-BE49-F238E27FC236}">
                <a16:creationId xmlns:a16="http://schemas.microsoft.com/office/drawing/2014/main" id="{D8203E67-97DA-4148-888F-B495689B9376}"/>
              </a:ext>
            </a:extLst>
          </p:cNvPr>
          <p:cNvSpPr/>
          <p:nvPr/>
        </p:nvSpPr>
        <p:spPr>
          <a:xfrm>
            <a:off x="539551" y="1961974"/>
            <a:ext cx="8229875" cy="3998151"/>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3" tIns="25202" rIns="50403" bIns="25202" numCol="1" spcCol="0" rtlCol="0" fromWordArt="0" anchor="ctr" anchorCtr="0" forceAA="0" compatLnSpc="1">
            <a:prstTxWarp prst="textNoShape">
              <a:avLst/>
            </a:prstTxWarp>
            <a:noAutofit/>
          </a:bodyPr>
          <a:lstStyle/>
          <a:p>
            <a:pPr algn="ctr"/>
            <a:endParaRPr lang="zh-CN" altLang="en-US" sz="1029"/>
          </a:p>
        </p:txBody>
      </p:sp>
      <p:sp>
        <p:nvSpPr>
          <p:cNvPr id="42" name="矩形 41">
            <a:extLst>
              <a:ext uri="{FF2B5EF4-FFF2-40B4-BE49-F238E27FC236}">
                <a16:creationId xmlns:a16="http://schemas.microsoft.com/office/drawing/2014/main" id="{86CC96D4-6CB1-844F-8DD9-68C7072FA646}"/>
              </a:ext>
            </a:extLst>
          </p:cNvPr>
          <p:cNvSpPr/>
          <p:nvPr/>
        </p:nvSpPr>
        <p:spPr>
          <a:xfrm>
            <a:off x="760923" y="1763057"/>
            <a:ext cx="1504461" cy="441859"/>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3" tIns="25202" rIns="50403" bIns="25202"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思维转变</a:t>
            </a:r>
          </a:p>
        </p:txBody>
      </p:sp>
      <p:sp>
        <p:nvSpPr>
          <p:cNvPr id="13" name="页脚占位符 4">
            <a:extLst>
              <a:ext uri="{FF2B5EF4-FFF2-40B4-BE49-F238E27FC236}">
                <a16:creationId xmlns:a16="http://schemas.microsoft.com/office/drawing/2014/main" id="{7796BED6-06F6-E14C-B0A8-B29A23FD4D97}"/>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pic>
        <p:nvPicPr>
          <p:cNvPr id="3" name="图片 2">
            <a:extLst>
              <a:ext uri="{FF2B5EF4-FFF2-40B4-BE49-F238E27FC236}">
                <a16:creationId xmlns:a16="http://schemas.microsoft.com/office/drawing/2014/main" id="{34897FA3-7AB5-4F40-85CE-9FC77CB0E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2699" y="2284073"/>
            <a:ext cx="2373124" cy="3353952"/>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1C923FC1-9B86-A34F-A731-B3452670C6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6184" y="2284073"/>
            <a:ext cx="2375117" cy="3353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661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13</a:t>
            </a:fld>
            <a:endParaRPr lang="en-US" altLang="zh-CN" dirty="0"/>
          </a:p>
        </p:txBody>
      </p:sp>
      <p:sp>
        <p:nvSpPr>
          <p:cNvPr id="9" name="内容占位符 1">
            <a:extLst>
              <a:ext uri="{FF2B5EF4-FFF2-40B4-BE49-F238E27FC236}">
                <a16:creationId xmlns:a16="http://schemas.microsoft.com/office/drawing/2014/main" id="{013B63B9-8A0D-DB40-831B-140D0CC68FD2}"/>
              </a:ext>
            </a:extLst>
          </p:cNvPr>
          <p:cNvSpPr txBox="1">
            <a:spLocks/>
          </p:cNvSpPr>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r>
              <a:rPr lang="zh-CN" altLang="en-US"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 发展现状</a:t>
            </a:r>
            <a:endParaRPr lang="en-US" altLang="zh-CN"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41200" indent="-285750" defTabSz="914400">
              <a:spcBef>
                <a:spcPts val="600"/>
              </a:spcBef>
              <a:spcAft>
                <a:spcPts val="600"/>
              </a:spcAft>
              <a:buFont typeface="Wingdings" panose="05000000000000000000" pitchFamily="2" charset="2"/>
              <a:buChar char="n"/>
            </a:pPr>
            <a:r>
              <a:rPr lang="zh-CN" altLang="en-US" sz="1800" b="1" dirty="0">
                <a:latin typeface="Microsoft YaHei" panose="020B0503020204020204" pitchFamily="34" charset="-122"/>
                <a:ea typeface="Microsoft YaHei" panose="020B0503020204020204" pitchFamily="34" charset="-122"/>
              </a:rPr>
              <a:t>区域分布</a:t>
            </a:r>
            <a:endParaRPr lang="en-US" altLang="zh-CN" sz="1800" b="1" dirty="0">
              <a:latin typeface="Microsoft YaHei" panose="020B0503020204020204" pitchFamily="34" charset="-122"/>
              <a:ea typeface="Microsoft YaHei" panose="020B0503020204020204" pitchFamily="34" charset="-122"/>
            </a:endParaRPr>
          </a:p>
          <a:p>
            <a:pPr marL="241200" indent="-285750" defTabSz="914400">
              <a:buFont typeface="Wingdings" panose="05000000000000000000" pitchFamily="2" charset="2"/>
              <a:buChar char="Ø"/>
            </a:pPr>
            <a:r>
              <a:rPr lang="zh-CN" altLang="en-US" sz="1800" b="1" dirty="0">
                <a:latin typeface="Microsoft YaHei" panose="020B0503020204020204" pitchFamily="34" charset="-122"/>
                <a:ea typeface="Microsoft YaHei" panose="020B0503020204020204" pitchFamily="34" charset="-122"/>
              </a:rPr>
              <a:t>京津冀：产业链条初步健全， 集聚效应开始显现。</a:t>
            </a:r>
            <a:endParaRPr lang="en-US" altLang="zh-CN" sz="1800" b="1" dirty="0">
              <a:latin typeface="Microsoft YaHei" panose="020B0503020204020204" pitchFamily="34" charset="-122"/>
              <a:ea typeface="Microsoft YaHei" panose="020B0503020204020204" pitchFamily="34" charset="-122"/>
            </a:endParaRPr>
          </a:p>
          <a:p>
            <a:pPr marL="0" indent="457200" defTabSz="914400">
              <a:lnSpc>
                <a:spcPct val="150000"/>
              </a:lnSpc>
              <a:spcAft>
                <a:spcPts val="600"/>
              </a:spcAft>
              <a:buFont typeface="Wingdings" panose="05000000000000000000" pitchFamily="2" charset="2"/>
              <a:buNone/>
            </a:pPr>
            <a:r>
              <a:rPr lang="zh-CN" altLang="en-US" sz="1600" dirty="0">
                <a:latin typeface="Microsoft YaHei" panose="020B0503020204020204" pitchFamily="34" charset="-122"/>
                <a:ea typeface="Microsoft YaHei" panose="020B0503020204020204" pitchFamily="34" charset="-122"/>
              </a:rPr>
              <a:t>近年来，京津冀地区在数据获取、数据存储、数据分析、数据应用、数据安全等产业环节涌现出一批领先企业和初创企业，通过技术研发不断地推出大数据相关产品，实现了从硬件到软件，从产品到服务的产业链覆盖，协同效应初步显现。</a:t>
            </a:r>
            <a:endParaRPr lang="en-US" altLang="zh-CN" sz="1800" dirty="0">
              <a:latin typeface="Microsoft YaHei" panose="020B0503020204020204" pitchFamily="34" charset="-122"/>
              <a:ea typeface="Microsoft YaHei" panose="020B0503020204020204" pitchFamily="34" charset="-122"/>
            </a:endParaRPr>
          </a:p>
          <a:p>
            <a:pPr marL="298350" indent="-342900" defTabSz="914400">
              <a:buFont typeface="Wingdings" panose="05000000000000000000" pitchFamily="2" charset="2"/>
              <a:buChar char="Ø"/>
            </a:pPr>
            <a:r>
              <a:rPr lang="zh-CN" altLang="en-US" sz="1800" b="1" dirty="0">
                <a:latin typeface="Microsoft YaHei" panose="020B0503020204020204" pitchFamily="34" charset="-122"/>
                <a:ea typeface="Microsoft YaHei" panose="020B0503020204020204" pitchFamily="34" charset="-122"/>
              </a:rPr>
              <a:t>长三角： 开展布局城市增多，智慧城市、云计算成重要支撑。</a:t>
            </a:r>
            <a:endParaRPr lang="en-US" altLang="zh-CN" sz="1800" b="1" dirty="0">
              <a:latin typeface="Microsoft YaHei" panose="020B0503020204020204" pitchFamily="34" charset="-122"/>
              <a:ea typeface="Microsoft YaHei" panose="020B0503020204020204" pitchFamily="34" charset="-122"/>
            </a:endParaRPr>
          </a:p>
          <a:p>
            <a:pPr marL="0" indent="457200" defTabSz="914400">
              <a:lnSpc>
                <a:spcPct val="150000"/>
              </a:lnSpc>
              <a:spcAft>
                <a:spcPts val="600"/>
              </a:spcAft>
              <a:buFont typeface="Wingdings" panose="05000000000000000000" pitchFamily="2" charset="2"/>
              <a:buNone/>
            </a:pPr>
            <a:r>
              <a:rPr lang="zh-CN" altLang="en-US" sz="1600" dirty="0">
                <a:latin typeface="Microsoft YaHei" panose="020B0503020204020204" pitchFamily="34" charset="-122"/>
                <a:ea typeface="Microsoft YaHei" panose="020B0503020204020204" pitchFamily="34" charset="-122"/>
              </a:rPr>
              <a:t>随着数据资源的丰富，大数据应用需求的不断提升，基础设施的不断完善，以及大数据与各行业的融合发展，上海市在大数据技术研发和应用推广方面取得了一定的成果。同时，南京依托</a:t>
            </a:r>
            <a:r>
              <a:rPr lang="zh-CN" altLang="en-US" sz="1600" b="1" dirty="0">
                <a:latin typeface="Microsoft YaHei" panose="020B0503020204020204" pitchFamily="34" charset="-122"/>
                <a:ea typeface="Microsoft YaHei" panose="020B0503020204020204" pitchFamily="34" charset="-122"/>
              </a:rPr>
              <a:t>智慧城市建设</a:t>
            </a:r>
            <a:r>
              <a:rPr lang="zh-CN" altLang="en-US" sz="1600" dirty="0">
                <a:latin typeface="Microsoft YaHei" panose="020B0503020204020204" pitchFamily="34" charset="-122"/>
                <a:ea typeface="Microsoft YaHei" panose="020B0503020204020204" pitchFamily="34" charset="-122"/>
              </a:rPr>
              <a:t>，与百度、阿里等企业深入合作，推动大数据在城市管理和民生服务领域应用发展。杭州利用较完善的基础设施优势、龙头企业带动和数据开放的扶持政策，使大数据发展与云计算有机结合，成为当地信息经济发展的新增力量</a:t>
            </a:r>
            <a:r>
              <a:rPr lang="zh-CN" altLang="en-US"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31776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14</a:t>
            </a:fld>
            <a:endParaRPr lang="en-US" altLang="zh-CN" dirty="0"/>
          </a:p>
        </p:txBody>
      </p:sp>
      <p:sp>
        <p:nvSpPr>
          <p:cNvPr id="9" name="内容占位符 1">
            <a:extLst>
              <a:ext uri="{FF2B5EF4-FFF2-40B4-BE49-F238E27FC236}">
                <a16:creationId xmlns:a16="http://schemas.microsoft.com/office/drawing/2014/main" id="{013B63B9-8A0D-DB40-831B-140D0CC68FD2}"/>
              </a:ext>
            </a:extLst>
          </p:cNvPr>
          <p:cNvSpPr txBox="1">
            <a:spLocks/>
          </p:cNvSpPr>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r>
              <a:rPr lang="zh-CN" altLang="en-US"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 发展现状</a:t>
            </a:r>
            <a:endParaRPr lang="en-US" altLang="zh-CN"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41200" indent="-285750" defTabSz="914400">
              <a:spcBef>
                <a:spcPts val="600"/>
              </a:spcBef>
              <a:spcAft>
                <a:spcPts val="600"/>
              </a:spcAft>
              <a:buFont typeface="Wingdings" panose="05000000000000000000" pitchFamily="2" charset="2"/>
              <a:buChar char="n"/>
            </a:pPr>
            <a:r>
              <a:rPr lang="zh-CN" altLang="en-US" sz="1800" b="1" dirty="0">
                <a:latin typeface="Microsoft YaHei" panose="020B0503020204020204" pitchFamily="34" charset="-122"/>
                <a:ea typeface="Microsoft YaHei" panose="020B0503020204020204" pitchFamily="34" charset="-122"/>
              </a:rPr>
              <a:t>区域分布</a:t>
            </a:r>
            <a:endParaRPr lang="en-US" altLang="zh-CN" sz="1800" b="1" dirty="0">
              <a:latin typeface="Microsoft YaHei" panose="020B0503020204020204" pitchFamily="34" charset="-122"/>
              <a:ea typeface="Microsoft YaHei" panose="020B0503020204020204" pitchFamily="34" charset="-122"/>
            </a:endParaRPr>
          </a:p>
          <a:p>
            <a:pPr marL="298350" indent="-342900">
              <a:spcAft>
                <a:spcPts val="600"/>
              </a:spcAft>
              <a:buFont typeface="Wingdings" panose="05000000000000000000" pitchFamily="2" charset="2"/>
              <a:buChar char="Ø"/>
            </a:pPr>
            <a:r>
              <a:rPr lang="zh-CN" altLang="en-US" sz="1900" b="1" dirty="0">
                <a:latin typeface="Microsoft YaHei" panose="020B0503020204020204" pitchFamily="34" charset="-122"/>
                <a:ea typeface="Microsoft YaHei" panose="020B0503020204020204" pitchFamily="34" charset="-122"/>
              </a:rPr>
              <a:t>珠三角：政策扶持持续给力， 产业发展进入良性循环。</a:t>
            </a:r>
            <a:endParaRPr lang="en-US" altLang="zh-CN" sz="1900" b="1" dirty="0">
              <a:latin typeface="Microsoft YaHei" panose="020B0503020204020204" pitchFamily="34" charset="-122"/>
              <a:ea typeface="Microsoft YaHei" panose="020B0503020204020204" pitchFamily="34" charset="-122"/>
            </a:endParaRPr>
          </a:p>
          <a:p>
            <a:pPr marL="0" indent="457200">
              <a:lnSpc>
                <a:spcPct val="150000"/>
              </a:lnSpc>
              <a:spcAft>
                <a:spcPts val="600"/>
              </a:spcAft>
              <a:buNone/>
            </a:pPr>
            <a:r>
              <a:rPr lang="zh-CN" altLang="en-US" sz="1700" dirty="0">
                <a:latin typeface="Microsoft YaHei" panose="020B0503020204020204" pitchFamily="34" charset="-122"/>
                <a:ea typeface="Microsoft YaHei" panose="020B0503020204020204" pitchFamily="34" charset="-122"/>
              </a:rPr>
              <a:t>广东省发挥腾讯等公司的带动作用推动互联网大数据应用；广东省交通部门应用大数据进行交通管理。广东省大数据的政策环境、技术研发、龙头企业引领、行业应用等协同发展、互为支撑，推动产业进入良性循环。</a:t>
            </a:r>
            <a:endParaRPr lang="en-US" altLang="zh-CN" sz="1700" dirty="0">
              <a:latin typeface="Microsoft YaHei" panose="020B0503020204020204" pitchFamily="34" charset="-122"/>
              <a:ea typeface="Microsoft YaHei" panose="020B0503020204020204" pitchFamily="34" charset="-122"/>
            </a:endParaRPr>
          </a:p>
          <a:p>
            <a:pPr marL="298350" indent="-342900">
              <a:spcAft>
                <a:spcPts val="600"/>
              </a:spcAft>
              <a:buFont typeface="Wingdings" panose="05000000000000000000" pitchFamily="2" charset="2"/>
              <a:buChar char="Ø"/>
            </a:pPr>
            <a:r>
              <a:rPr lang="zh-CN" altLang="en-US" sz="1900" b="1" dirty="0">
                <a:latin typeface="Microsoft YaHei" panose="020B0503020204020204" pitchFamily="34" charset="-122"/>
                <a:ea typeface="Microsoft YaHei" panose="020B0503020204020204" pitchFamily="34" charset="-122"/>
              </a:rPr>
              <a:t>中西部： 鼎足之势初现端倪， 渐成产业发展新增长极。</a:t>
            </a:r>
            <a:endParaRPr lang="en-US" altLang="zh-CN" sz="1900" b="1" dirty="0">
              <a:latin typeface="Microsoft YaHei" panose="020B0503020204020204" pitchFamily="34" charset="-122"/>
              <a:ea typeface="Microsoft YaHei" panose="020B0503020204020204" pitchFamily="34" charset="-122"/>
            </a:endParaRPr>
          </a:p>
          <a:p>
            <a:pPr marL="0" indent="457200">
              <a:lnSpc>
                <a:spcPct val="150000"/>
              </a:lnSpc>
              <a:buNone/>
            </a:pPr>
            <a:r>
              <a:rPr lang="en-US" altLang="zh-CN" sz="1700" dirty="0">
                <a:latin typeface="Microsoft YaHei" panose="020B0503020204020204" pitchFamily="34" charset="-122"/>
                <a:ea typeface="Microsoft YaHei" panose="020B0503020204020204" pitchFamily="34" charset="-122"/>
              </a:rPr>
              <a:t>2020</a:t>
            </a:r>
            <a:r>
              <a:rPr lang="zh-CN" altLang="en-US" sz="1700" dirty="0">
                <a:latin typeface="Microsoft YaHei" panose="020B0503020204020204" pitchFamily="34" charset="-122"/>
                <a:ea typeface="Microsoft YaHei" panose="020B0503020204020204" pitchFamily="34" charset="-122"/>
              </a:rPr>
              <a:t>年</a:t>
            </a:r>
            <a:r>
              <a:rPr lang="en-US" altLang="zh-CN" sz="1700" dirty="0">
                <a:latin typeface="Microsoft YaHei" panose="020B0503020204020204" pitchFamily="34" charset="-122"/>
                <a:ea typeface="Microsoft YaHei" panose="020B0503020204020204" pitchFamily="34" charset="-122"/>
              </a:rPr>
              <a:t>12</a:t>
            </a:r>
            <a:r>
              <a:rPr lang="zh-CN" altLang="en-US" sz="1700" dirty="0">
                <a:latin typeface="Microsoft YaHei" panose="020B0503020204020204" pitchFamily="34" charset="-122"/>
                <a:ea typeface="Microsoft YaHei" panose="020B0503020204020204" pitchFamily="34" charset="-122"/>
              </a:rPr>
              <a:t>月</a:t>
            </a:r>
            <a:r>
              <a:rPr lang="en-US" altLang="zh-CN" sz="1700" dirty="0">
                <a:latin typeface="Microsoft YaHei" panose="020B0503020204020204" pitchFamily="34" charset="-122"/>
                <a:ea typeface="Microsoft YaHei" panose="020B0503020204020204" pitchFamily="34" charset="-122"/>
              </a:rPr>
              <a:t>1</a:t>
            </a:r>
            <a:r>
              <a:rPr lang="zh-CN" altLang="en-US" sz="1700" dirty="0">
                <a:latin typeface="Microsoft YaHei" panose="020B0503020204020204" pitchFamily="34" charset="-122"/>
                <a:ea typeface="Microsoft YaHei" panose="020B0503020204020204" pitchFamily="34" charset="-122"/>
              </a:rPr>
              <a:t>日起，</a:t>
            </a:r>
            <a:r>
              <a:rPr lang="en-US" altLang="zh-CN" sz="1700" dirty="0">
                <a:latin typeface="Microsoft YaHei" panose="020B0503020204020204" pitchFamily="34" charset="-122"/>
                <a:ea typeface="Microsoft YaHei" panose="020B0503020204020204" pitchFamily="34" charset="-122"/>
              </a:rPr>
              <a:t>《</a:t>
            </a:r>
            <a:r>
              <a:rPr lang="zh-CN" altLang="en-US" sz="1700" dirty="0">
                <a:latin typeface="Microsoft YaHei" panose="020B0503020204020204" pitchFamily="34" charset="-122"/>
                <a:ea typeface="Microsoft YaHei" panose="020B0503020204020204" pitchFamily="34" charset="-122"/>
              </a:rPr>
              <a:t>贵州省政府数据共享开放条例</a:t>
            </a:r>
            <a:r>
              <a:rPr lang="en-US" altLang="zh-CN" sz="1700" dirty="0">
                <a:latin typeface="Microsoft YaHei" panose="020B0503020204020204" pitchFamily="34" charset="-122"/>
                <a:ea typeface="Microsoft YaHei" panose="020B0503020204020204" pitchFamily="34" charset="-122"/>
              </a:rPr>
              <a:t>》</a:t>
            </a:r>
            <a:r>
              <a:rPr lang="zh-CN" altLang="en-US" sz="1700" dirty="0">
                <a:latin typeface="Microsoft YaHei" panose="020B0503020204020204" pitchFamily="34" charset="-122"/>
                <a:ea typeface="Microsoft YaHei" panose="020B0503020204020204" pitchFamily="34" charset="-122"/>
              </a:rPr>
              <a:t>开始施行，贵州省提出将大数据作为重点扶持的新支柱产业，“数字贵州”上线运行，全景监测贵州省数字经济、数字治理、数字民生、数字设施、数字安全五大领域发展现状和水平，平台协调统筹各项任务及相关工作。</a:t>
            </a:r>
            <a:endParaRPr lang="en-US" altLang="zh-CN" sz="1700" dirty="0">
              <a:latin typeface="Microsoft YaHei" panose="020B0503020204020204" pitchFamily="34" charset="-122"/>
              <a:ea typeface="Microsoft YaHei" panose="020B0503020204020204" pitchFamily="34" charset="-122"/>
            </a:endParaRPr>
          </a:p>
          <a:p>
            <a:pPr marL="0" indent="457200">
              <a:lnSpc>
                <a:spcPct val="150000"/>
              </a:lnSpc>
              <a:buNone/>
            </a:pPr>
            <a:r>
              <a:rPr lang="en-US" altLang="zh-CN" sz="1700" dirty="0">
                <a:latin typeface="Microsoft YaHei" panose="020B0503020204020204" pitchFamily="34" charset="-122"/>
                <a:ea typeface="Microsoft YaHei" panose="020B0503020204020204" pitchFamily="34" charset="-122"/>
              </a:rPr>
              <a:t>2020</a:t>
            </a:r>
            <a:r>
              <a:rPr lang="zh-CN" altLang="en-US" sz="1700" dirty="0">
                <a:latin typeface="Microsoft YaHei" panose="020B0503020204020204" pitchFamily="34" charset="-122"/>
                <a:ea typeface="Microsoft YaHei" panose="020B0503020204020204" pitchFamily="34" charset="-122"/>
              </a:rPr>
              <a:t>年</a:t>
            </a:r>
            <a:r>
              <a:rPr lang="en-US" altLang="zh-CN" sz="1700" dirty="0">
                <a:latin typeface="Microsoft YaHei" panose="020B0503020204020204" pitchFamily="34" charset="-122"/>
                <a:ea typeface="Microsoft YaHei" panose="020B0503020204020204" pitchFamily="34" charset="-122"/>
              </a:rPr>
              <a:t>12</a:t>
            </a:r>
            <a:r>
              <a:rPr lang="zh-CN" altLang="en-US" sz="1700" dirty="0">
                <a:latin typeface="Microsoft YaHei" panose="020B0503020204020204" pitchFamily="34" charset="-122"/>
                <a:ea typeface="Microsoft YaHei" panose="020B0503020204020204" pitchFamily="34" charset="-122"/>
              </a:rPr>
              <a:t>月</a:t>
            </a:r>
            <a:r>
              <a:rPr lang="en-US" altLang="zh-CN" sz="1700" dirty="0">
                <a:latin typeface="Microsoft YaHei" panose="020B0503020204020204" pitchFamily="34" charset="-122"/>
                <a:ea typeface="Microsoft YaHei" panose="020B0503020204020204" pitchFamily="34" charset="-122"/>
              </a:rPr>
              <a:t>22</a:t>
            </a:r>
            <a:r>
              <a:rPr lang="zh-CN" altLang="en-US" sz="1700" dirty="0">
                <a:latin typeface="Microsoft YaHei" panose="020B0503020204020204" pitchFamily="34" charset="-122"/>
                <a:ea typeface="Microsoft YaHei" panose="020B0503020204020204" pitchFamily="34" charset="-122"/>
              </a:rPr>
              <a:t>日，武汉市政府出台</a:t>
            </a:r>
            <a:r>
              <a:rPr lang="en-US" altLang="zh-CN" sz="1700" dirty="0">
                <a:latin typeface="Microsoft YaHei" panose="020B0503020204020204" pitchFamily="34" charset="-122"/>
                <a:ea typeface="Microsoft YaHei" panose="020B0503020204020204" pitchFamily="34" charset="-122"/>
              </a:rPr>
              <a:t>《</a:t>
            </a:r>
            <a:r>
              <a:rPr lang="zh-CN" altLang="en-US" sz="1700" dirty="0">
                <a:latin typeface="Microsoft YaHei" panose="020B0503020204020204" pitchFamily="34" charset="-122"/>
                <a:ea typeface="Microsoft YaHei" panose="020B0503020204020204" pitchFamily="34" charset="-122"/>
              </a:rPr>
              <a:t>武汉市加快推进新型智慧城市建设实施方案</a:t>
            </a:r>
            <a:r>
              <a:rPr lang="en-US" altLang="zh-CN" sz="1700" dirty="0">
                <a:latin typeface="Microsoft YaHei" panose="020B0503020204020204" pitchFamily="34" charset="-122"/>
                <a:ea typeface="Microsoft YaHei" panose="020B0503020204020204" pitchFamily="34" charset="-122"/>
              </a:rPr>
              <a:t>》</a:t>
            </a:r>
            <a:r>
              <a:rPr lang="zh-CN" altLang="en-US" sz="1700" dirty="0">
                <a:latin typeface="Microsoft YaHei" panose="020B0503020204020204" pitchFamily="34" charset="-122"/>
                <a:ea typeface="Microsoft YaHei" panose="020B0503020204020204" pitchFamily="34" charset="-122"/>
              </a:rPr>
              <a:t>，指导未来三年全市新型智慧城市建设工作。</a:t>
            </a:r>
          </a:p>
        </p:txBody>
      </p:sp>
    </p:spTree>
    <p:extLst>
      <p:ext uri="{BB962C8B-B14F-4D97-AF65-F5344CB8AC3E}">
        <p14:creationId xmlns:p14="http://schemas.microsoft.com/office/powerpoint/2010/main" val="1684470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15</a:t>
            </a:fld>
            <a:endParaRPr lang="en-US" altLang="zh-CN" dirty="0"/>
          </a:p>
        </p:txBody>
      </p:sp>
      <p:sp>
        <p:nvSpPr>
          <p:cNvPr id="9" name="内容占位符 1">
            <a:extLst>
              <a:ext uri="{FF2B5EF4-FFF2-40B4-BE49-F238E27FC236}">
                <a16:creationId xmlns:a16="http://schemas.microsoft.com/office/drawing/2014/main" id="{013B63B9-8A0D-DB40-831B-140D0CC68FD2}"/>
              </a:ext>
            </a:extLst>
          </p:cNvPr>
          <p:cNvSpPr txBox="1">
            <a:spLocks/>
          </p:cNvSpPr>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r>
              <a:rPr lang="zh-CN" altLang="en-US"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 重要作用</a:t>
            </a:r>
            <a:endParaRPr lang="en-US" altLang="zh-CN"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endParaRPr>
          </a:p>
          <a:p>
            <a:pPr defTabSz="914400"/>
            <a:endParaRPr lang="en-US" altLang="zh-CN" sz="1600" b="1"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r>
              <a:rPr lang="en-US" altLang="zh-CN" sz="1800" b="1" dirty="0">
                <a:latin typeface="Microsoft YaHei" panose="020B0503020204020204" pitchFamily="34" charset="-122"/>
                <a:ea typeface="Microsoft YaHei" panose="020B0503020204020204" pitchFamily="34" charset="-122"/>
              </a:rPr>
              <a:t>1. </a:t>
            </a:r>
            <a:r>
              <a:rPr lang="zh-CN" altLang="en-US" sz="1800" b="1" dirty="0">
                <a:latin typeface="Microsoft YaHei" panose="020B0503020204020204" pitchFamily="34" charset="-122"/>
                <a:ea typeface="Microsoft YaHei" panose="020B0503020204020204" pitchFamily="34" charset="-122"/>
              </a:rPr>
              <a:t>改变经济社会管理方式</a:t>
            </a:r>
            <a:endParaRPr lang="en-US" altLang="zh-CN" sz="1800" b="1"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大数据作为一种重要的</a:t>
            </a:r>
            <a:r>
              <a:rPr lang="zh-CN" altLang="en-US" sz="1800" b="1" dirty="0">
                <a:latin typeface="Microsoft YaHei" panose="020B0503020204020204" pitchFamily="34" charset="-122"/>
                <a:ea typeface="Microsoft YaHei" panose="020B0503020204020204" pitchFamily="34" charset="-122"/>
              </a:rPr>
              <a:t>战略资产</a:t>
            </a:r>
            <a:r>
              <a:rPr lang="zh-CN" altLang="en-US" sz="1800" dirty="0">
                <a:latin typeface="Microsoft YaHei" panose="020B0503020204020204" pitchFamily="34" charset="-122"/>
                <a:ea typeface="Microsoft YaHei" panose="020B0503020204020204" pitchFamily="34" charset="-122"/>
              </a:rPr>
              <a:t>，已经不同程度地渗透到每个行业领域和部门，其深度应用不仅有助于</a:t>
            </a:r>
            <a:r>
              <a:rPr lang="zh-CN" altLang="en-US" sz="1800" b="1" dirty="0">
                <a:latin typeface="Microsoft YaHei" panose="020B0503020204020204" pitchFamily="34" charset="-122"/>
                <a:ea typeface="Microsoft YaHei" panose="020B0503020204020204" pitchFamily="34" charset="-122"/>
              </a:rPr>
              <a:t>企业经营活动</a:t>
            </a:r>
            <a:r>
              <a:rPr lang="zh-CN" altLang="en-US" sz="1800" dirty="0">
                <a:latin typeface="Microsoft YaHei" panose="020B0503020204020204" pitchFamily="34" charset="-122"/>
                <a:ea typeface="Microsoft YaHei" panose="020B0503020204020204" pitchFamily="34" charset="-122"/>
              </a:rPr>
              <a:t>，还有助于</a:t>
            </a:r>
            <a:r>
              <a:rPr lang="zh-CN" altLang="en-US" sz="1800" b="1" dirty="0">
                <a:latin typeface="Microsoft YaHei" panose="020B0503020204020204" pitchFamily="34" charset="-122"/>
                <a:ea typeface="Microsoft YaHei" panose="020B0503020204020204" pitchFamily="34" charset="-122"/>
              </a:rPr>
              <a:t>推动国民经济发展</a:t>
            </a:r>
            <a:r>
              <a:rPr lang="zh-CN" altLang="en-US" sz="1800" dirty="0">
                <a:latin typeface="Microsoft YaHei" panose="020B0503020204020204" pitchFamily="34" charset="-122"/>
                <a:ea typeface="Microsoft YaHei" panose="020B0503020204020204" pitchFamily="34" charset="-122"/>
              </a:rPr>
              <a:t>。</a:t>
            </a:r>
            <a:endParaRPr lang="en-US" altLang="zh-CN" sz="1800"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宏观层面，大数据使经济决策部门可以更敏锐地把握经济走向，制定并实施科学的经济政策。微观层面，大数据可以提高企业经营者决策水平和效率，推动创新，给企业、行业领域带来价值。</a:t>
            </a:r>
            <a:endParaRPr lang="en-US" altLang="zh-CN" sz="1800"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r>
              <a:rPr lang="en-US" altLang="zh-CN" sz="1800" b="1" dirty="0">
                <a:latin typeface="Microsoft YaHei" panose="020B0503020204020204" pitchFamily="34" charset="-122"/>
                <a:ea typeface="Microsoft YaHei" panose="020B0503020204020204" pitchFamily="34" charset="-122"/>
              </a:rPr>
              <a:t>2. </a:t>
            </a:r>
            <a:r>
              <a:rPr lang="zh-CN" altLang="en-US" sz="1800" b="1" dirty="0">
                <a:latin typeface="Microsoft YaHei" panose="020B0503020204020204" pitchFamily="34" charset="-122"/>
                <a:ea typeface="Microsoft YaHei" panose="020B0503020204020204" pitchFamily="34" charset="-122"/>
              </a:rPr>
              <a:t>促进行业融合发展</a:t>
            </a:r>
            <a:endParaRPr lang="en-US" altLang="zh-CN" sz="1800" b="1" dirty="0">
              <a:latin typeface="Microsoft YaHei" panose="020B0503020204020204" pitchFamily="34" charset="-122"/>
              <a:ea typeface="Microsoft YaHei" panose="020B0503020204020204" pitchFamily="34" charset="-122"/>
            </a:endParaRPr>
          </a:p>
          <a:p>
            <a:pPr marL="0" lvl="0" indent="457200">
              <a:spcAft>
                <a:spcPts val="600"/>
              </a:spcAft>
              <a:buNone/>
            </a:pPr>
            <a:r>
              <a:rPr lang="zh-CN" altLang="en-US" sz="1800" dirty="0">
                <a:solidFill>
                  <a:prstClr val="black"/>
                </a:solidFill>
                <a:latin typeface="Microsoft YaHei" panose="020B0503020204020204" pitchFamily="34" charset="-122"/>
                <a:ea typeface="Microsoft YaHei" panose="020B0503020204020204" pitchFamily="34" charset="-122"/>
              </a:rPr>
              <a:t>大数据应用的关键在于分享，各行业已经逐渐意识到单一的数据是没法发挥最大效能的，行业或部门之间相互交换数据已经成为一种发展趋势。</a:t>
            </a:r>
            <a:endParaRPr lang="en-US" altLang="zh-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1359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16</a:t>
            </a:fld>
            <a:endParaRPr lang="en-US" altLang="zh-CN" dirty="0"/>
          </a:p>
        </p:txBody>
      </p:sp>
      <p:sp>
        <p:nvSpPr>
          <p:cNvPr id="9" name="内容占位符 1">
            <a:extLst>
              <a:ext uri="{FF2B5EF4-FFF2-40B4-BE49-F238E27FC236}">
                <a16:creationId xmlns:a16="http://schemas.microsoft.com/office/drawing/2014/main" id="{013B63B9-8A0D-DB40-831B-140D0CC68FD2}"/>
              </a:ext>
            </a:extLst>
          </p:cNvPr>
          <p:cNvSpPr txBox="1">
            <a:spLocks/>
          </p:cNvSpPr>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r>
              <a:rPr lang="zh-CN" altLang="en-US"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 重要作用</a:t>
            </a:r>
            <a:endParaRPr lang="en-US" altLang="zh-CN"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endParaRPr>
          </a:p>
          <a:p>
            <a:pPr defTabSz="914400"/>
            <a:endParaRPr lang="en-US" altLang="zh-CN" sz="1600" b="1"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r>
              <a:rPr lang="en-US" altLang="zh-CN" sz="1800" b="1" dirty="0">
                <a:latin typeface="Microsoft YaHei" panose="020B0503020204020204" pitchFamily="34" charset="-122"/>
                <a:ea typeface="Microsoft YaHei" panose="020B0503020204020204" pitchFamily="34" charset="-122"/>
              </a:rPr>
              <a:t>3. </a:t>
            </a:r>
            <a:r>
              <a:rPr lang="zh-CN" altLang="en-US" sz="1800" b="1" dirty="0">
                <a:latin typeface="Microsoft YaHei" panose="020B0503020204020204" pitchFamily="34" charset="-122"/>
                <a:ea typeface="Microsoft YaHei" panose="020B0503020204020204" pitchFamily="34" charset="-122"/>
              </a:rPr>
              <a:t>推动产业转型升级</a:t>
            </a:r>
            <a:endParaRPr lang="en-US" altLang="zh-CN" sz="1800" b="1"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solidFill>
                  <a:prstClr val="black"/>
                </a:solidFill>
                <a:latin typeface="Microsoft YaHei" panose="020B0503020204020204" pitchFamily="34" charset="-122"/>
                <a:ea typeface="Microsoft YaHei" panose="020B0503020204020204" pitchFamily="34" charset="-122"/>
              </a:rPr>
              <a:t>信息消费作为一种以信息产品和服务为消费对象的活动，覆盖多种服务形态、多种信息产业和多种服务模式。当围绕数据的业务在数据规模、类型和变化速度达到一定程度时，大数据对于产业发展的影响随之显现。</a:t>
            </a:r>
            <a:endParaRPr lang="en-US" altLang="zh-CN" sz="1800"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r>
              <a:rPr lang="en-US" altLang="zh-CN" sz="1800" b="1" dirty="0">
                <a:latin typeface="Microsoft YaHei" panose="020B0503020204020204" pitchFamily="34" charset="-122"/>
                <a:ea typeface="Microsoft YaHei" panose="020B0503020204020204" pitchFamily="34" charset="-122"/>
              </a:rPr>
              <a:t>4. </a:t>
            </a:r>
            <a:r>
              <a:rPr lang="zh-CN" altLang="en-US" sz="1800" b="1" dirty="0">
                <a:latin typeface="Microsoft YaHei" panose="020B0503020204020204" pitchFamily="34" charset="-122"/>
                <a:ea typeface="Microsoft YaHei" panose="020B0503020204020204" pitchFamily="34" charset="-122"/>
              </a:rPr>
              <a:t>助力智慧城市建设</a:t>
            </a:r>
            <a:endParaRPr lang="en-US" altLang="zh-CN" sz="1800" b="1" dirty="0">
              <a:latin typeface="Microsoft YaHei" panose="020B0503020204020204" pitchFamily="34" charset="-122"/>
              <a:ea typeface="Microsoft YaHei" panose="020B0503020204020204" pitchFamily="34" charset="-122"/>
            </a:endParaRPr>
          </a:p>
          <a:p>
            <a:pPr marL="0" lvl="0" indent="457200">
              <a:spcAft>
                <a:spcPts val="600"/>
              </a:spcAft>
              <a:buNone/>
            </a:pPr>
            <a:r>
              <a:rPr lang="zh-CN" altLang="en-US" sz="1800" dirty="0">
                <a:solidFill>
                  <a:prstClr val="black"/>
                </a:solidFill>
                <a:latin typeface="Microsoft YaHei" panose="020B0503020204020204" pitchFamily="34" charset="-122"/>
                <a:ea typeface="Microsoft YaHei" panose="020B0503020204020204" pitchFamily="34" charset="-122"/>
              </a:rPr>
              <a:t>信息资源开发利用水平，在某种程度上代表着信息时代下社会的整体发展水平和运转效率。大数据与智慧城市是信息化建设的内容与平台，两者互为推动力量。</a:t>
            </a:r>
            <a:r>
              <a:rPr lang="zh-CN" altLang="en-US" sz="1800" b="1" dirty="0">
                <a:solidFill>
                  <a:prstClr val="black"/>
                </a:solidFill>
                <a:latin typeface="Microsoft YaHei" panose="020B0503020204020204" pitchFamily="34" charset="-122"/>
                <a:ea typeface="Microsoft YaHei" panose="020B0503020204020204" pitchFamily="34" charset="-122"/>
              </a:rPr>
              <a:t>智慧城市是大数据的源头，大数据是智慧城市的内核。</a:t>
            </a:r>
            <a:endParaRPr lang="en-US" altLang="zh-CN" sz="1800" b="1" dirty="0">
              <a:latin typeface="Microsoft YaHei" panose="020B0503020204020204" pitchFamily="34" charset="-122"/>
              <a:ea typeface="Microsoft YaHei" panose="020B0503020204020204" pitchFamily="34" charset="-122"/>
            </a:endParaRPr>
          </a:p>
          <a:p>
            <a:pPr defTabSz="914400"/>
            <a:endParaRPr lang="en-US"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3252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17</a:t>
            </a:fld>
            <a:endParaRPr lang="en-US" altLang="zh-CN" dirty="0"/>
          </a:p>
        </p:txBody>
      </p:sp>
      <p:sp>
        <p:nvSpPr>
          <p:cNvPr id="9" name="内容占位符 1">
            <a:extLst>
              <a:ext uri="{FF2B5EF4-FFF2-40B4-BE49-F238E27FC236}">
                <a16:creationId xmlns:a16="http://schemas.microsoft.com/office/drawing/2014/main" id="{013B63B9-8A0D-DB40-831B-140D0CC68FD2}"/>
              </a:ext>
            </a:extLst>
          </p:cNvPr>
          <p:cNvSpPr txBox="1">
            <a:spLocks/>
          </p:cNvSpPr>
          <p:nvPr/>
        </p:nvSpPr>
        <p:spPr bwMode="auto">
          <a:xfrm>
            <a:off x="457199" y="1600200"/>
            <a:ext cx="852054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r>
              <a:rPr lang="zh-CN" altLang="en-US"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 重要作用</a:t>
            </a:r>
            <a:endParaRPr lang="en-US" altLang="zh-CN"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endParaRPr>
          </a:p>
          <a:p>
            <a:pPr defTabSz="914400"/>
            <a:endParaRPr lang="en-US" altLang="zh-CN" sz="1600" b="1"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r>
              <a:rPr lang="en-US" altLang="zh-CN" sz="1800" b="1" dirty="0">
                <a:latin typeface="Microsoft YaHei" panose="020B0503020204020204" pitchFamily="34" charset="-122"/>
                <a:ea typeface="Microsoft YaHei" panose="020B0503020204020204" pitchFamily="34" charset="-122"/>
              </a:rPr>
              <a:t>5. </a:t>
            </a:r>
            <a:r>
              <a:rPr lang="zh-CN" altLang="en-US" sz="1800" b="1" dirty="0">
                <a:latin typeface="Microsoft YaHei" panose="020B0503020204020204" pitchFamily="34" charset="-122"/>
                <a:ea typeface="Microsoft YaHei" panose="020B0503020204020204" pitchFamily="34" charset="-122"/>
              </a:rPr>
              <a:t>创新商业模式</a:t>
            </a:r>
            <a:endParaRPr lang="en-US" altLang="zh-CN" sz="1800" b="1"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大数据时代，产业发展模式和格局正在发生深刻变革。围绕着数据价值的行业创新发展将悄然影响各行业的主营业态。而随之而来的，则是大数据产业下的创新商业模式。</a:t>
            </a:r>
            <a:endParaRPr lang="en-US" altLang="zh-CN" sz="1800"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r>
              <a:rPr lang="en-US" altLang="zh-CN" sz="1800" b="1" dirty="0">
                <a:latin typeface="Microsoft YaHei" panose="020B0503020204020204" pitchFamily="34" charset="-122"/>
                <a:ea typeface="Microsoft YaHei" panose="020B0503020204020204" pitchFamily="34" charset="-122"/>
              </a:rPr>
              <a:t>6. </a:t>
            </a:r>
            <a:r>
              <a:rPr lang="zh-CN" altLang="en-US" sz="1800" b="1" dirty="0">
                <a:latin typeface="Microsoft YaHei" panose="020B0503020204020204" pitchFamily="34" charset="-122"/>
                <a:ea typeface="Microsoft YaHei" panose="020B0503020204020204" pitchFamily="34" charset="-122"/>
              </a:rPr>
              <a:t>改变科学研究的方法论</a:t>
            </a:r>
            <a:endParaRPr lang="en-US" altLang="zh-CN" sz="1800" b="1"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大数据技术的兴起对传统的科学方法论带来了挑战和革命。随着计算机和网络技术的发展，采集、存储和处理数据都已经成为了容易实现的事情。面对复杂对象，我们没有必要再做过多的还原和精简，而是可以通过大量数据甚至是海量数据来</a:t>
            </a:r>
            <a:r>
              <a:rPr lang="zh-CN" altLang="en-US" sz="1800" b="1" dirty="0">
                <a:latin typeface="Microsoft YaHei" panose="020B0503020204020204" pitchFamily="34" charset="-122"/>
                <a:ea typeface="Microsoft YaHei" panose="020B0503020204020204" pitchFamily="34" charset="-122"/>
              </a:rPr>
              <a:t>全面、完整地刻画对象</a:t>
            </a:r>
            <a:r>
              <a:rPr lang="zh-CN" altLang="en-US" sz="1800" dirty="0">
                <a:latin typeface="Microsoft YaHei" panose="020B0503020204020204" pitchFamily="34" charset="-122"/>
                <a:ea typeface="Microsoft YaHei" panose="020B0503020204020204" pitchFamily="34" charset="-122"/>
              </a:rPr>
              <a:t>，通过处理海量数据来找到研究对象的规律和本质</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defTabSz="914400"/>
            <a:endParaRPr lang="en-US"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27113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18</a:t>
            </a:fld>
            <a:endParaRPr lang="en-US" altLang="zh-CN" dirty="0"/>
          </a:p>
        </p:txBody>
      </p:sp>
      <p:sp>
        <p:nvSpPr>
          <p:cNvPr id="9" name="内容占位符 1">
            <a:extLst>
              <a:ext uri="{FF2B5EF4-FFF2-40B4-BE49-F238E27FC236}">
                <a16:creationId xmlns:a16="http://schemas.microsoft.com/office/drawing/2014/main" id="{013B63B9-8A0D-DB40-831B-140D0CC68FD2}"/>
              </a:ext>
            </a:extLst>
          </p:cNvPr>
          <p:cNvSpPr txBox="1">
            <a:spLocks/>
          </p:cNvSpPr>
          <p:nvPr/>
        </p:nvSpPr>
        <p:spPr bwMode="auto">
          <a:xfrm>
            <a:off x="457199" y="1600200"/>
            <a:ext cx="852054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r>
              <a:rPr lang="zh-CN" altLang="en-US"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 大数据应用</a:t>
            </a:r>
            <a:endParaRPr lang="en-US" altLang="zh-CN"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endParaRPr>
          </a:p>
          <a:p>
            <a:pPr defTabSz="914400"/>
            <a:endParaRPr lang="en-US" altLang="zh-CN" sz="1600" b="1"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r>
              <a:rPr lang="en-US" altLang="zh-CN" sz="1800" b="1" dirty="0">
                <a:latin typeface="Microsoft YaHei" panose="020B0503020204020204" pitchFamily="34" charset="-122"/>
                <a:ea typeface="Microsoft YaHei" panose="020B0503020204020204" pitchFamily="34" charset="-122"/>
              </a:rPr>
              <a:t>1. </a:t>
            </a:r>
            <a:r>
              <a:rPr lang="zh-CN" altLang="en-US" sz="1800" b="1" dirty="0">
                <a:latin typeface="Microsoft YaHei" panose="020B0503020204020204" pitchFamily="34" charset="-122"/>
                <a:ea typeface="Microsoft YaHei" panose="020B0503020204020204" pitchFamily="34" charset="-122"/>
              </a:rPr>
              <a:t>互联网行业是大数据应用的领跑者</a:t>
            </a:r>
            <a:endParaRPr lang="en-US" altLang="zh-CN" sz="1800" b="1"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互联网是大数据应用的发源地，大型互联网企业是当前大数据应用的领跑者。 搜索引擎作为最早的互联网大数据应用，其不断的发展推动谷歌在 </a:t>
            </a:r>
            <a:r>
              <a:rPr lang="en-US" altLang="zh-CN" sz="1800" dirty="0">
                <a:latin typeface="Microsoft YaHei" panose="020B0503020204020204" pitchFamily="34" charset="-122"/>
                <a:ea typeface="Microsoft YaHei" panose="020B0503020204020204" pitchFamily="34" charset="-122"/>
              </a:rPr>
              <a:t>2000 </a:t>
            </a:r>
            <a:r>
              <a:rPr lang="zh-CN" altLang="en-US" sz="1800" dirty="0">
                <a:latin typeface="Microsoft YaHei" panose="020B0503020204020204" pitchFamily="34" charset="-122"/>
                <a:ea typeface="Microsoft YaHei" panose="020B0503020204020204" pitchFamily="34" charset="-122"/>
              </a:rPr>
              <a:t>年左右提出了 </a:t>
            </a:r>
            <a:r>
              <a:rPr lang="en-US" altLang="zh-CN" sz="1800" dirty="0">
                <a:latin typeface="Microsoft YaHei" panose="020B0503020204020204" pitchFamily="34" charset="-122"/>
                <a:ea typeface="Microsoft YaHei" panose="020B0503020204020204" pitchFamily="34" charset="-122"/>
              </a:rPr>
              <a:t>MapReduce/</a:t>
            </a:r>
            <a:r>
              <a:rPr lang="en-US" altLang="zh-CN" sz="1800" dirty="0" err="1">
                <a:latin typeface="Microsoft YaHei" panose="020B0503020204020204" pitchFamily="34" charset="-122"/>
                <a:ea typeface="Microsoft YaHei" panose="020B0503020204020204" pitchFamily="34" charset="-122"/>
              </a:rPr>
              <a:t>BigTable</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等技术，从此开启了大数据技术的新篇章。经过二十年的发展，互联网上形成了多种相对成熟的大数据应用模式，按照用途可分为以下三类：</a:t>
            </a:r>
            <a:endParaRPr lang="en-US" altLang="zh-CN" sz="1800" dirty="0">
              <a:latin typeface="Microsoft YaHei" panose="020B0503020204020204" pitchFamily="34" charset="-122"/>
              <a:ea typeface="Microsoft YaHei" panose="020B0503020204020204" pitchFamily="34" charset="-122"/>
            </a:endParaRPr>
          </a:p>
          <a:p>
            <a:pPr marL="0" indent="457200">
              <a:buNone/>
            </a:pPr>
            <a:r>
              <a:rPr lang="zh-CN" altLang="en-US" sz="1800" b="1" dirty="0">
                <a:latin typeface="Microsoft YaHei" panose="020B0503020204020204" pitchFamily="34" charset="-122"/>
                <a:ea typeface="Microsoft YaHei" panose="020B0503020204020204" pitchFamily="34" charset="-122"/>
              </a:rPr>
              <a:t>商业大数据应用</a:t>
            </a:r>
            <a:r>
              <a:rPr lang="zh-CN" altLang="en-US" sz="1800" dirty="0">
                <a:latin typeface="Microsoft YaHei" panose="020B0503020204020204" pitchFamily="34" charset="-122"/>
                <a:ea typeface="Microsoft YaHei" panose="020B0503020204020204" pitchFamily="34" charset="-122"/>
              </a:rPr>
              <a:t>，即主要以盈利为目的的大数据应用。 </a:t>
            </a:r>
            <a:endParaRPr lang="en-US" altLang="zh-CN" sz="1800" dirty="0">
              <a:latin typeface="Microsoft YaHei" panose="020B0503020204020204" pitchFamily="34" charset="-122"/>
              <a:ea typeface="Microsoft YaHei" panose="020B0503020204020204" pitchFamily="34" charset="-122"/>
            </a:endParaRPr>
          </a:p>
          <a:p>
            <a:pPr marL="0" indent="457200">
              <a:buNone/>
            </a:pPr>
            <a:r>
              <a:rPr lang="zh-CN" altLang="en-US" sz="1800" b="1" dirty="0">
                <a:latin typeface="Microsoft YaHei" panose="020B0503020204020204" pitchFamily="34" charset="-122"/>
                <a:ea typeface="Microsoft YaHei" panose="020B0503020204020204" pitchFamily="34" charset="-122"/>
              </a:rPr>
              <a:t>公共服务类大数据应用</a:t>
            </a:r>
            <a:r>
              <a:rPr lang="zh-CN" altLang="en-US" sz="1800" dirty="0">
                <a:latin typeface="Microsoft YaHei" panose="020B0503020204020204" pitchFamily="34" charset="-122"/>
                <a:ea typeface="Microsoft YaHei" panose="020B0503020204020204" pitchFamily="34" charset="-122"/>
              </a:rPr>
              <a:t>，即不以盈利为目的、侧重于为社会公众提供服务的大数据应用。 </a:t>
            </a:r>
            <a:endParaRPr lang="en-US" altLang="zh-CN" sz="1800" dirty="0">
              <a:latin typeface="Microsoft YaHei" panose="020B0503020204020204" pitchFamily="34" charset="-122"/>
              <a:ea typeface="Microsoft YaHei" panose="020B0503020204020204" pitchFamily="34" charset="-122"/>
            </a:endParaRPr>
          </a:p>
          <a:p>
            <a:pPr marL="0" indent="457200">
              <a:buNone/>
            </a:pPr>
            <a:r>
              <a:rPr lang="zh-CN" altLang="en-US" sz="1800" b="1" dirty="0">
                <a:latin typeface="Microsoft YaHei" panose="020B0503020204020204" pitchFamily="34" charset="-122"/>
                <a:ea typeface="Microsoft YaHei" panose="020B0503020204020204" pitchFamily="34" charset="-122"/>
              </a:rPr>
              <a:t>技术研发类大数据应用</a:t>
            </a:r>
            <a:r>
              <a:rPr lang="zh-CN" altLang="en-US" sz="1800" dirty="0">
                <a:latin typeface="Microsoft YaHei" panose="020B0503020204020204" pitchFamily="34" charset="-122"/>
                <a:ea typeface="Microsoft YaHei" panose="020B0503020204020204" pitchFamily="34" charset="-122"/>
              </a:rPr>
              <a:t>，即利用大数据技术促进前沿技术研发、持续改进产品性能的应用。</a:t>
            </a:r>
            <a:endParaRPr lang="en-US" altLang="zh-CN" sz="1800"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endParaRPr lang="en-US"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23077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19</a:t>
            </a:fld>
            <a:endParaRPr lang="en-US" altLang="zh-CN" dirty="0"/>
          </a:p>
        </p:txBody>
      </p:sp>
      <p:sp>
        <p:nvSpPr>
          <p:cNvPr id="9" name="内容占位符 1">
            <a:extLst>
              <a:ext uri="{FF2B5EF4-FFF2-40B4-BE49-F238E27FC236}">
                <a16:creationId xmlns:a16="http://schemas.microsoft.com/office/drawing/2014/main" id="{013B63B9-8A0D-DB40-831B-140D0CC68FD2}"/>
              </a:ext>
            </a:extLst>
          </p:cNvPr>
          <p:cNvSpPr txBox="1">
            <a:spLocks/>
          </p:cNvSpPr>
          <p:nvPr/>
        </p:nvSpPr>
        <p:spPr bwMode="auto">
          <a:xfrm>
            <a:off x="457199" y="1600200"/>
            <a:ext cx="852054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r>
              <a:rPr lang="zh-CN" altLang="en-US"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 大数据应用</a:t>
            </a:r>
            <a:endParaRPr lang="en-US" altLang="zh-CN"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endParaRPr>
          </a:p>
          <a:p>
            <a:pPr defTabSz="914400"/>
            <a:endParaRPr lang="en-US" altLang="zh-CN" sz="1600" b="1"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r>
              <a:rPr lang="en-US" altLang="zh-CN" sz="1800" b="1" dirty="0">
                <a:latin typeface="Microsoft YaHei" panose="020B0503020204020204" pitchFamily="34" charset="-122"/>
                <a:ea typeface="Microsoft YaHei" panose="020B0503020204020204" pitchFamily="34" charset="-122"/>
              </a:rPr>
              <a:t>2. </a:t>
            </a:r>
            <a:r>
              <a:rPr lang="zh-CN" altLang="en-US" sz="1800" b="1" dirty="0">
                <a:latin typeface="Microsoft YaHei" panose="020B0503020204020204" pitchFamily="34" charset="-122"/>
                <a:ea typeface="Microsoft YaHei" panose="020B0503020204020204" pitchFamily="34" charset="-122"/>
              </a:rPr>
              <a:t>大数据应用加速向传统领域拓展</a:t>
            </a:r>
            <a:endParaRPr lang="en-US" altLang="zh-CN" sz="1800" b="1"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大数据应用起源于互联网，正在向以数据生产、流通和利用为核心的各个产业渗透。目前金融、零售、电信、公共管理、医疗卫生等领域在积极地探索和布局大数据应用，主要呈现两种发展方向：</a:t>
            </a:r>
            <a:endParaRPr lang="en-US" altLang="zh-CN" sz="1800" dirty="0">
              <a:latin typeface="Microsoft YaHei" panose="020B0503020204020204" pitchFamily="34" charset="-122"/>
              <a:ea typeface="Microsoft YaHei" panose="020B0503020204020204" pitchFamily="34" charset="-122"/>
            </a:endParaRPr>
          </a:p>
          <a:p>
            <a:pPr marL="0" indent="457200">
              <a:buNone/>
            </a:pPr>
            <a:r>
              <a:rPr lang="zh-CN" altLang="en-US" sz="1800" dirty="0">
                <a:latin typeface="Microsoft YaHei" panose="020B0503020204020204" pitchFamily="34" charset="-122"/>
                <a:ea typeface="Microsoft YaHei" panose="020B0503020204020204" pitchFamily="34" charset="-122"/>
              </a:rPr>
              <a:t>积极</a:t>
            </a:r>
            <a:r>
              <a:rPr lang="zh-CN" altLang="en-US" sz="1800" b="1" dirty="0">
                <a:latin typeface="Microsoft YaHei" panose="020B0503020204020204" pitchFamily="34" charset="-122"/>
                <a:ea typeface="Microsoft YaHei" panose="020B0503020204020204" pitchFamily="34" charset="-122"/>
              </a:rPr>
              <a:t>整合行业和机构内部的各种数据源</a:t>
            </a:r>
            <a:r>
              <a:rPr lang="zh-CN" altLang="en-US" sz="1800" dirty="0">
                <a:latin typeface="Microsoft YaHei" panose="020B0503020204020204" pitchFamily="34" charset="-122"/>
                <a:ea typeface="Microsoft YaHei" panose="020B0503020204020204" pitchFamily="34" charset="-122"/>
              </a:rPr>
              <a:t>，通过对整合后的数据进行挖掘分析，从而发展大数据应用。 </a:t>
            </a:r>
            <a:endParaRPr lang="en-US" altLang="zh-CN" sz="1800" dirty="0">
              <a:latin typeface="Microsoft YaHei" panose="020B0503020204020204" pitchFamily="34" charset="-122"/>
              <a:ea typeface="Microsoft YaHei" panose="020B0503020204020204" pitchFamily="34" charset="-122"/>
            </a:endParaRPr>
          </a:p>
          <a:p>
            <a:pPr marL="0" indent="457200">
              <a:buNone/>
            </a:pPr>
            <a:r>
              <a:rPr lang="zh-CN" altLang="en-US" sz="1800" dirty="0">
                <a:latin typeface="Microsoft YaHei" panose="020B0503020204020204" pitchFamily="34" charset="-122"/>
                <a:ea typeface="Microsoft YaHei" panose="020B0503020204020204" pitchFamily="34" charset="-122"/>
              </a:rPr>
              <a:t>积极借助</a:t>
            </a:r>
            <a:r>
              <a:rPr lang="zh-CN" altLang="en-US" sz="1800" b="1" dirty="0">
                <a:latin typeface="Microsoft YaHei" panose="020B0503020204020204" pitchFamily="34" charset="-122"/>
                <a:ea typeface="Microsoft YaHei" panose="020B0503020204020204" pitchFamily="34" charset="-122"/>
              </a:rPr>
              <a:t>外部数据</a:t>
            </a:r>
            <a:r>
              <a:rPr lang="zh-CN" altLang="en-US" sz="1800" dirty="0">
                <a:latin typeface="Microsoft YaHei" panose="020B0503020204020204" pitchFamily="34" charset="-122"/>
                <a:ea typeface="Microsoft YaHei" panose="020B0503020204020204" pitchFamily="34" charset="-122"/>
              </a:rPr>
              <a:t>，主要是互联网数据，来实现相关应用。</a:t>
            </a:r>
            <a:endParaRPr lang="en-US" altLang="zh-CN" sz="1800"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endParaRPr lang="en-US"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1865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交通大数据概述</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a:xfrm>
            <a:off x="457200" y="1524000"/>
            <a:ext cx="8229600" cy="4876800"/>
          </a:xfrm>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掌握交通大数据的定义与特征</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了解大数据在交通领域的发展历程和应用场景</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介绍代表性的交通大数据类型</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掌握对交通数据进行分析建模的典型流程</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a:t>
            </a:fld>
            <a:endParaRPr lang="en-US" altLang="zh-CN" dirty="0"/>
          </a:p>
        </p:txBody>
      </p:sp>
    </p:spTree>
    <p:extLst>
      <p:ext uri="{BB962C8B-B14F-4D97-AF65-F5344CB8AC3E}">
        <p14:creationId xmlns:p14="http://schemas.microsoft.com/office/powerpoint/2010/main" val="2602230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20</a:t>
            </a:fld>
            <a:endParaRPr lang="en-US" altLang="zh-CN" dirty="0"/>
          </a:p>
        </p:txBody>
      </p:sp>
      <p:sp>
        <p:nvSpPr>
          <p:cNvPr id="9" name="内容占位符 1">
            <a:extLst>
              <a:ext uri="{FF2B5EF4-FFF2-40B4-BE49-F238E27FC236}">
                <a16:creationId xmlns:a16="http://schemas.microsoft.com/office/drawing/2014/main" id="{013B63B9-8A0D-DB40-831B-140D0CC68FD2}"/>
              </a:ext>
            </a:extLst>
          </p:cNvPr>
          <p:cNvSpPr txBox="1">
            <a:spLocks/>
          </p:cNvSpPr>
          <p:nvPr/>
        </p:nvSpPr>
        <p:spPr bwMode="auto">
          <a:xfrm>
            <a:off x="457199" y="1600200"/>
            <a:ext cx="852054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r>
              <a:rPr lang="zh-CN" altLang="en-US"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rPr>
              <a:t> 大数据应用</a:t>
            </a:r>
            <a:endParaRPr lang="en-US" altLang="zh-CN" sz="2800" dirty="0">
              <a:solidFill>
                <a:srgbClr val="0070C0"/>
              </a:solidFill>
              <a:latin typeface="Microsoft YaHei" panose="020B0503020204020204" pitchFamily="34" charset="-122"/>
              <a:ea typeface="Microsoft YaHei" panose="020B0503020204020204" pitchFamily="34" charset="-122"/>
              <a:cs typeface="Times New Roman" panose="02020603050405020304" pitchFamily="18" charset="0"/>
            </a:endParaRPr>
          </a:p>
          <a:p>
            <a:pPr defTabSz="914400"/>
            <a:endParaRPr lang="en-US" altLang="zh-CN" sz="1600" b="1"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r>
              <a:rPr lang="en-US" altLang="zh-CN" sz="1800" b="1" dirty="0">
                <a:latin typeface="Microsoft YaHei" panose="020B0503020204020204" pitchFamily="34" charset="-122"/>
                <a:ea typeface="Microsoft YaHei" panose="020B0503020204020204" pitchFamily="34" charset="-122"/>
              </a:rPr>
              <a:t>3.</a:t>
            </a:r>
            <a:r>
              <a:rPr lang="zh-CN" altLang="en-US" sz="1800" b="1" dirty="0">
                <a:latin typeface="Microsoft YaHei" panose="020B0503020204020204" pitchFamily="34" charset="-122"/>
                <a:ea typeface="Microsoft YaHei" panose="020B0503020204020204" pitchFamily="34" charset="-122"/>
              </a:rPr>
              <a:t>大数据应用呈现初级发展阶段特征</a:t>
            </a:r>
            <a:endParaRPr lang="en-US" altLang="zh-CN" sz="1800" b="1"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当前大数据还未形成普遍应用的局面，对大多数企业，特别是传统领域的企业而言，还未找到有效的应用模式，总体上看呈现以下几个方面的特点：</a:t>
            </a:r>
            <a:endParaRPr lang="en-US" altLang="zh-CN" sz="1800"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首先，</a:t>
            </a:r>
            <a:r>
              <a:rPr lang="zh-CN" altLang="en-US" sz="1800" b="1" dirty="0">
                <a:latin typeface="Microsoft YaHei" panose="020B0503020204020204" pitchFamily="34" charset="-122"/>
                <a:ea typeface="Microsoft YaHei" panose="020B0503020204020204" pitchFamily="34" charset="-122"/>
              </a:rPr>
              <a:t>理念的应用快于数据的应用</a:t>
            </a:r>
            <a:r>
              <a:rPr lang="zh-CN" altLang="en-US" sz="1800" dirty="0">
                <a:latin typeface="Microsoft YaHei" panose="020B0503020204020204" pitchFamily="34" charset="-122"/>
                <a:ea typeface="Microsoft YaHei" panose="020B0503020204020204" pitchFamily="34" charset="-122"/>
              </a:rPr>
              <a:t>。 其次，</a:t>
            </a:r>
            <a:r>
              <a:rPr lang="zh-CN" altLang="en-US" sz="1800" b="1" dirty="0">
                <a:latin typeface="Microsoft YaHei" panose="020B0503020204020204" pitchFamily="34" charset="-122"/>
                <a:ea typeface="Microsoft YaHei" panose="020B0503020204020204" pitchFamily="34" charset="-122"/>
              </a:rPr>
              <a:t>大数据应用呈散发状</a:t>
            </a:r>
            <a:r>
              <a:rPr lang="zh-CN" altLang="en-US" sz="1800" dirty="0">
                <a:latin typeface="Microsoft YaHei" panose="020B0503020204020204" pitchFamily="34" charset="-122"/>
                <a:ea typeface="Microsoft YaHei" panose="020B0503020204020204" pitchFamily="34" charset="-122"/>
              </a:rPr>
              <a:t>，并没有形成燎原之势，目前主要集中于互联网的市场营销场景。 </a:t>
            </a:r>
            <a:endParaRPr lang="en-US" altLang="zh-CN" sz="1800"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从</a:t>
            </a:r>
            <a:r>
              <a:rPr lang="zh-CN" altLang="en-US" sz="1800" b="1" dirty="0">
                <a:latin typeface="Microsoft YaHei" panose="020B0503020204020204" pitchFamily="34" charset="-122"/>
                <a:ea typeface="Microsoft YaHei" panose="020B0503020204020204" pitchFamily="34" charset="-122"/>
              </a:rPr>
              <a:t>数据源</a:t>
            </a:r>
            <a:r>
              <a:rPr lang="zh-CN" altLang="en-US" sz="1800" dirty="0">
                <a:latin typeface="Microsoft YaHei" panose="020B0503020204020204" pitchFamily="34" charset="-122"/>
                <a:ea typeface="Microsoft YaHei" panose="020B0503020204020204" pitchFamily="34" charset="-122"/>
              </a:rPr>
              <a:t>看，大数据的应用还处于自给自足的“小农经济”时代，现有的应用仍然以机构内部数据为主。从</a:t>
            </a:r>
            <a:r>
              <a:rPr lang="zh-CN" altLang="en-US" sz="1800" b="1" dirty="0">
                <a:latin typeface="Microsoft YaHei" panose="020B0503020204020204" pitchFamily="34" charset="-122"/>
                <a:ea typeface="Microsoft YaHei" panose="020B0503020204020204" pitchFamily="34" charset="-122"/>
              </a:rPr>
              <a:t>技术角度</a:t>
            </a:r>
            <a:r>
              <a:rPr lang="zh-CN" altLang="en-US" sz="1800" dirty="0">
                <a:latin typeface="Microsoft YaHei" panose="020B0503020204020204" pitchFamily="34" charset="-122"/>
                <a:ea typeface="Microsoft YaHei" panose="020B0503020204020204" pitchFamily="34" charset="-122"/>
              </a:rPr>
              <a:t>看，大数据仍以初级应用为主，多数应用仍然使用传统分析流程和工具，只是扩大了数据的来源、增加了数量。从</a:t>
            </a:r>
            <a:r>
              <a:rPr lang="zh-CN" altLang="en-US" sz="1800" b="1" dirty="0">
                <a:latin typeface="Microsoft YaHei" panose="020B0503020204020204" pitchFamily="34" charset="-122"/>
                <a:ea typeface="Microsoft YaHei" panose="020B0503020204020204" pitchFamily="34" charset="-122"/>
              </a:rPr>
              <a:t>应用效果</a:t>
            </a:r>
            <a:r>
              <a:rPr lang="zh-CN" altLang="en-US" sz="1800" dirty="0">
                <a:latin typeface="Microsoft YaHei" panose="020B0503020204020204" pitchFamily="34" charset="-122"/>
                <a:ea typeface="Microsoft YaHei" panose="020B0503020204020204" pitchFamily="34" charset="-122"/>
              </a:rPr>
              <a:t>看，目前的大数据应用以延续改善现有业务和产品为主，突破性创新应用尚不多见。</a:t>
            </a:r>
            <a:endParaRPr lang="en-US" altLang="zh-CN" sz="1800" dirty="0">
              <a:latin typeface="Microsoft YaHei" panose="020B0503020204020204" pitchFamily="34" charset="-122"/>
              <a:ea typeface="Microsoft YaHei" panose="020B0503020204020204" pitchFamily="34" charset="-122"/>
            </a:endParaRPr>
          </a:p>
          <a:p>
            <a:pPr marL="0" indent="0">
              <a:spcBef>
                <a:spcPts val="600"/>
              </a:spcBef>
              <a:spcAft>
                <a:spcPts val="600"/>
              </a:spcAft>
              <a:buNone/>
            </a:pPr>
            <a:endParaRPr lang="en-US"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312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21</a:t>
            </a:fld>
            <a:endParaRPr lang="en-US" altLang="zh-CN" dirty="0"/>
          </a:p>
        </p:txBody>
      </p:sp>
      <p:sp>
        <p:nvSpPr>
          <p:cNvPr id="19" name="内容占位符 1">
            <a:extLst>
              <a:ext uri="{FF2B5EF4-FFF2-40B4-BE49-F238E27FC236}">
                <a16:creationId xmlns:a16="http://schemas.microsoft.com/office/drawing/2014/main" id="{63A6FF15-1E3C-0E42-8BF7-E96F8C77F7D6}"/>
              </a:ext>
            </a:extLst>
          </p:cNvPr>
          <p:cNvSpPr>
            <a:spLocks noGrp="1"/>
          </p:cNvSpPr>
          <p:nvPr>
            <p:ph idx="1"/>
          </p:nvPr>
        </p:nvSpPr>
        <p:spPr>
          <a:xfrm>
            <a:off x="457200" y="1511300"/>
            <a:ext cx="8572500" cy="5130800"/>
          </a:xfrm>
        </p:spPr>
        <p:txBody>
          <a:bodyPr>
            <a:no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交通领域大数据</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b="0" dirty="0">
              <a:solidFill>
                <a:schemeClr val="tx1"/>
              </a:solidFill>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b="0" dirty="0">
                <a:solidFill>
                  <a:schemeClr val="tx1"/>
                </a:solidFill>
                <a:latin typeface="Microsoft YaHei" panose="020B0503020204020204" pitchFamily="34" charset="-122"/>
                <a:ea typeface="Microsoft YaHei" panose="020B0503020204020204" pitchFamily="34" charset="-122"/>
              </a:rPr>
              <a:t>随着大数据时代的到来，交通行业迎来重大变化，智能交通产业发展也迎来新的机遇。交通拥堵、交通污染日益严重，交通事故频繁发生，这些都是各大城市亟待解决的问题，只能交通成为改善城市交通的关键所在。</a:t>
            </a:r>
            <a:r>
              <a:rPr lang="zh-CN" altLang="en-US" sz="1800" b="1" dirty="0">
                <a:solidFill>
                  <a:schemeClr val="tx1"/>
                </a:solidFill>
                <a:latin typeface="Microsoft YaHei" panose="020B0503020204020204" pitchFamily="34" charset="-122"/>
                <a:ea typeface="Microsoft YaHei" panose="020B0503020204020204" pitchFamily="34" charset="-122"/>
              </a:rPr>
              <a:t>及时、准确获取交通数据并构建交通数据处理模型是建设智能交通的前提</a:t>
            </a:r>
            <a:r>
              <a:rPr lang="zh-CN" altLang="en-US" sz="1800" b="0" dirty="0">
                <a:solidFill>
                  <a:schemeClr val="tx1"/>
                </a:solidFill>
                <a:latin typeface="Microsoft YaHei" panose="020B0503020204020204" pitchFamily="34" charset="-122"/>
                <a:ea typeface="Microsoft YaHei" panose="020B0503020204020204" pitchFamily="34" charset="-122"/>
              </a:rPr>
              <a:t>，而这一难题可以通过大数据技术得到解决。</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b="0" dirty="0">
                <a:solidFill>
                  <a:schemeClr val="tx1"/>
                </a:solidFill>
                <a:latin typeface="Microsoft YaHei" panose="020B0503020204020204" pitchFamily="34" charset="-122"/>
                <a:ea typeface="Microsoft YaHei" panose="020B0503020204020204" pitchFamily="34" charset="-122"/>
              </a:rPr>
              <a:t>大数据在智能交通应用的优势体现在：</a:t>
            </a:r>
            <a:r>
              <a:rPr lang="zh-CN" altLang="en-US" sz="1800" b="1" dirty="0">
                <a:solidFill>
                  <a:schemeClr val="tx1"/>
                </a:solidFill>
                <a:latin typeface="Microsoft YaHei" panose="020B0503020204020204" pitchFamily="34" charset="-122"/>
                <a:ea typeface="Microsoft YaHei" panose="020B0503020204020204" pitchFamily="34" charset="-122"/>
              </a:rPr>
              <a:t>大数据技术的海量数据存储和高效需求分析能力</a:t>
            </a:r>
            <a:r>
              <a:rPr lang="zh-CN" altLang="en-US" sz="1800" b="0" dirty="0">
                <a:solidFill>
                  <a:schemeClr val="tx1"/>
                </a:solidFill>
                <a:latin typeface="Microsoft YaHei" panose="020B0503020204020204" pitchFamily="34" charset="-122"/>
                <a:ea typeface="Microsoft YaHei" panose="020B0503020204020204" pitchFamily="34" charset="-122"/>
              </a:rPr>
              <a:t>，能够实现交通管理系统跨区域、跨部门的集成和组合，更有效地配置交通资源。</a:t>
            </a:r>
            <a:r>
              <a:rPr lang="zh-CN" altLang="en-US" sz="1800" b="1" dirty="0">
                <a:solidFill>
                  <a:schemeClr val="tx1"/>
                </a:solidFill>
                <a:latin typeface="Microsoft YaHei" panose="020B0503020204020204" pitchFamily="34" charset="-122"/>
                <a:ea typeface="Microsoft YaHei" panose="020B0503020204020204" pitchFamily="34" charset="-122"/>
              </a:rPr>
              <a:t>大数据的实时性</a:t>
            </a:r>
            <a:r>
              <a:rPr lang="zh-CN" altLang="en-US" sz="1800" b="0" dirty="0">
                <a:solidFill>
                  <a:schemeClr val="tx1"/>
                </a:solidFill>
                <a:latin typeface="Microsoft YaHei" panose="020B0503020204020204" pitchFamily="34" charset="-122"/>
                <a:ea typeface="Microsoft YaHei" panose="020B0503020204020204" pitchFamily="34" charset="-122"/>
              </a:rPr>
              <a:t>，使处于静态闲置的数据被处理和需要利用时，即可被智能化利用，是交通运行更加合理，从而提升交通交通运行效率和服务水平。</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b="0" dirty="0">
                <a:solidFill>
                  <a:schemeClr val="tx1"/>
                </a:solidFill>
                <a:latin typeface="Microsoft YaHei" panose="020B0503020204020204" pitchFamily="34" charset="-122"/>
                <a:ea typeface="Microsoft YaHei" panose="020B0503020204020204" pitchFamily="34" charset="-122"/>
              </a:rPr>
              <a:t>其次，</a:t>
            </a:r>
            <a:r>
              <a:rPr lang="zh-CN" altLang="en-US" sz="1800" b="1" dirty="0">
                <a:solidFill>
                  <a:schemeClr val="tx1"/>
                </a:solidFill>
                <a:latin typeface="Microsoft YaHei" panose="020B0503020204020204" pitchFamily="34" charset="-122"/>
                <a:ea typeface="Microsoft YaHei" panose="020B0503020204020204" pitchFamily="34" charset="-122"/>
              </a:rPr>
              <a:t>大数据技术具有较高的预测能力</a:t>
            </a:r>
            <a:r>
              <a:rPr lang="zh-CN" altLang="en-US" sz="1800" b="0" dirty="0">
                <a:solidFill>
                  <a:schemeClr val="tx1"/>
                </a:solidFill>
                <a:latin typeface="Microsoft YaHei" panose="020B0503020204020204" pitchFamily="34" charset="-122"/>
                <a:ea typeface="Microsoft YaHei" panose="020B0503020204020204" pitchFamily="34" charset="-122"/>
              </a:rPr>
              <a:t>，可降低误报和漏报的概率，随时针对交通的动态性给予实时监控。基于对大数据的预测性分析，通过梳理影响安全运行的各种原因，发现道路运行安全管理的内在规律，将为交通管理决策、规划、运营、服务以及主动安全防范带来更加有效的支持，以提高交通安全的水平，在一定程度上避免交通事故</a:t>
            </a:r>
            <a:r>
              <a:rPr lang="zh-CN" altLang="en-US" sz="1600" b="0" dirty="0">
                <a:solidFill>
                  <a:schemeClr val="tx1"/>
                </a:solidFill>
                <a:latin typeface="Microsoft YaHei" panose="020B0503020204020204" pitchFamily="34" charset="-122"/>
                <a:ea typeface="Microsoft YaHei" panose="020B0503020204020204" pitchFamily="34" charset="-122"/>
              </a:rPr>
              <a:t>。</a:t>
            </a:r>
            <a:endParaRPr lang="en-US" altLang="zh-CN" sz="1600" b="0" dirty="0">
              <a:solidFill>
                <a:schemeClr val="tx1"/>
              </a:solidFill>
              <a:latin typeface="Microsoft YaHei" panose="020B0503020204020204" pitchFamily="34" charset="-122"/>
              <a:ea typeface="Microsoft YaHei" panose="020B0503020204020204" pitchFamily="34" charset="-122"/>
            </a:endParaRPr>
          </a:p>
        </p:txBody>
      </p:sp>
      <p:sp>
        <p:nvSpPr>
          <p:cNvPr id="8" name="页脚占位符 4">
            <a:extLst>
              <a:ext uri="{FF2B5EF4-FFF2-40B4-BE49-F238E27FC236}">
                <a16:creationId xmlns:a16="http://schemas.microsoft.com/office/drawing/2014/main" id="{AC77E05E-AEC9-6A40-AB81-074E1E3A95E5}"/>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997330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22</a:t>
            </a:fld>
            <a:endParaRPr lang="en-US" altLang="zh-CN" dirty="0"/>
          </a:p>
        </p:txBody>
      </p:sp>
      <p:sp>
        <p:nvSpPr>
          <p:cNvPr id="19" name="内容占位符 1">
            <a:extLst>
              <a:ext uri="{FF2B5EF4-FFF2-40B4-BE49-F238E27FC236}">
                <a16:creationId xmlns:a16="http://schemas.microsoft.com/office/drawing/2014/main" id="{63A6FF15-1E3C-0E42-8BF7-E96F8C77F7D6}"/>
              </a:ext>
            </a:extLst>
          </p:cNvPr>
          <p:cNvSpPr>
            <a:spLocks noGrp="1"/>
          </p:cNvSpPr>
          <p:nvPr>
            <p:ph idx="1"/>
          </p:nvPr>
        </p:nvSpPr>
        <p:spPr>
          <a:xfrm>
            <a:off x="457200" y="1524000"/>
            <a:ext cx="8143103" cy="4621555"/>
          </a:xfrm>
        </p:spPr>
        <p:txBody>
          <a:bodyPr>
            <a:no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交通领域大数据</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457200">
              <a:spcAft>
                <a:spcPts val="600"/>
              </a:spcAft>
              <a:buNone/>
            </a:pPr>
            <a:endParaRPr lang="en-US" altLang="zh-CN" sz="1600" dirty="0"/>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此外，大数据技术在减轻道路阻塞、降低汽车运输对环境的影响等方面有重要的作用。通过建立区域交通排放监测及预测模型，共享交通运行与环境数据，建立交通运行与环境数据共享试验系统，</a:t>
            </a:r>
            <a:r>
              <a:rPr lang="zh-CN" altLang="en-US" sz="1800" b="1" dirty="0">
                <a:latin typeface="Microsoft YaHei" panose="020B0503020204020204" pitchFamily="34" charset="-122"/>
                <a:ea typeface="Microsoft YaHei" panose="020B0503020204020204" pitchFamily="34" charset="-122"/>
              </a:rPr>
              <a:t>大数据技术可有效分析交通对环境的影响。</a:t>
            </a:r>
            <a:endParaRPr lang="en-US" altLang="zh-CN" sz="1800" b="1"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同时，分析历史数据，大数据技术能提供降低交通延误和减少排放的交通信号智能化控制的决策依据，建立低排放交通信号控制原型系统与车辆排放环境影响仿真系统。</a:t>
            </a:r>
            <a:endParaRPr lang="en-US" altLang="zh-CN" sz="1800" dirty="0">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dirty="0">
                <a:latin typeface="Microsoft YaHei" panose="020B0503020204020204" pitchFamily="34" charset="-122"/>
                <a:ea typeface="Microsoft YaHei" panose="020B0503020204020204" pitchFamily="34" charset="-122"/>
              </a:rPr>
              <a:t>面对海量的交通信息，交通大数据的开发应用需求日益突出，</a:t>
            </a:r>
            <a:r>
              <a:rPr lang="zh-CN" altLang="en-US" sz="1800" b="1" dirty="0">
                <a:latin typeface="Microsoft YaHei" panose="020B0503020204020204" pitchFamily="34" charset="-122"/>
                <a:ea typeface="Microsoft YaHei" panose="020B0503020204020204" pitchFamily="34" charset="-122"/>
              </a:rPr>
              <a:t>交通大数据时代的来临是智能交通发展的必然趋势</a:t>
            </a:r>
            <a:r>
              <a:rPr lang="zh-CN" altLang="en-US" sz="1800" dirty="0">
                <a:latin typeface="Microsoft YaHei" panose="020B0503020204020204" pitchFamily="34" charset="-122"/>
                <a:ea typeface="Microsoft YaHei" panose="020B0503020204020204" pitchFamily="34" charset="-122"/>
              </a:rPr>
              <a:t>，这将为智能交通提供更多的发展机遇和空间。</a:t>
            </a:r>
            <a:endParaRPr lang="en-US" altLang="zh-CN" sz="1800" b="0" dirty="0">
              <a:solidFill>
                <a:schemeClr val="tx1"/>
              </a:solidFill>
              <a:latin typeface="Microsoft YaHei" panose="020B0503020204020204" pitchFamily="34" charset="-122"/>
              <a:ea typeface="Microsoft YaHei" panose="020B0503020204020204" pitchFamily="34" charset="-122"/>
            </a:endParaRPr>
          </a:p>
        </p:txBody>
      </p:sp>
      <p:sp>
        <p:nvSpPr>
          <p:cNvPr id="8" name="页脚占位符 4">
            <a:extLst>
              <a:ext uri="{FF2B5EF4-FFF2-40B4-BE49-F238E27FC236}">
                <a16:creationId xmlns:a16="http://schemas.microsoft.com/office/drawing/2014/main" id="{54AFDD80-5579-074D-98A8-AA5B58A11CC4}"/>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142090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交通大数据概述</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a:xfrm>
            <a:off x="457200" y="1524000"/>
            <a:ext cx="8229600" cy="4876800"/>
          </a:xfrm>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掌握交通大数据的定义与特征</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了解大数据在交通领域的发展历程和应用场景</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介绍代表性的交通大数据类型</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掌握对交通数据进行分析建模的典型流程</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23</a:t>
            </a:fld>
            <a:endParaRPr lang="en-US" altLang="zh-CN" dirty="0"/>
          </a:p>
        </p:txBody>
      </p:sp>
      <p:sp>
        <p:nvSpPr>
          <p:cNvPr id="9" name="页脚占位符 4">
            <a:extLst>
              <a:ext uri="{FF2B5EF4-FFF2-40B4-BE49-F238E27FC236}">
                <a16:creationId xmlns:a16="http://schemas.microsoft.com/office/drawing/2014/main" id="{D96026F6-7FBE-2B48-8153-A939E4C30239}"/>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722899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24</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发展历程</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交通信息化</a:t>
            </a:r>
          </a:p>
        </p:txBody>
      </p:sp>
      <p:grpSp>
        <p:nvGrpSpPr>
          <p:cNvPr id="9" name="组合 8">
            <a:extLst>
              <a:ext uri="{FF2B5EF4-FFF2-40B4-BE49-F238E27FC236}">
                <a16:creationId xmlns:a16="http://schemas.microsoft.com/office/drawing/2014/main" id="{1423D715-FEA6-B64D-8749-BC76A3111614}"/>
              </a:ext>
            </a:extLst>
          </p:cNvPr>
          <p:cNvGrpSpPr/>
          <p:nvPr/>
        </p:nvGrpSpPr>
        <p:grpSpPr>
          <a:xfrm>
            <a:off x="5044602" y="1363312"/>
            <a:ext cx="3928763" cy="2623948"/>
            <a:chOff x="4698945" y="1379033"/>
            <a:chExt cx="3380532" cy="2437398"/>
          </a:xfrm>
        </p:grpSpPr>
        <p:sp>
          <p:nvSpPr>
            <p:cNvPr id="10" name="矩形 9">
              <a:extLst>
                <a:ext uri="{FF2B5EF4-FFF2-40B4-BE49-F238E27FC236}">
                  <a16:creationId xmlns:a16="http://schemas.microsoft.com/office/drawing/2014/main" id="{B7E93036-B9A8-4946-95D7-925AB8B88ADF}"/>
                </a:ext>
              </a:extLst>
            </p:cNvPr>
            <p:cNvSpPr/>
            <p:nvPr/>
          </p:nvSpPr>
          <p:spPr>
            <a:xfrm>
              <a:off x="4718942" y="1379033"/>
              <a:ext cx="3360535" cy="2380167"/>
            </a:xfrm>
            <a:prstGeom prst="rect">
              <a:avLst/>
            </a:prstGeom>
            <a:noFill/>
            <a:ln w="38100">
              <a:solidFill>
                <a:srgbClr val="1F699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Calibri Light"/>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E28CE1AD-F941-EE49-8719-6B8FFFC7B409}"/>
                </a:ext>
              </a:extLst>
            </p:cNvPr>
            <p:cNvSpPr txBox="1"/>
            <p:nvPr/>
          </p:nvSpPr>
          <p:spPr>
            <a:xfrm>
              <a:off x="4718942" y="1418862"/>
              <a:ext cx="3277885"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F699A"/>
                  </a:solidFill>
                  <a:effectLst/>
                  <a:uLnTx/>
                  <a:uFillTx/>
                  <a:latin typeface="微软雅黑" panose="020B0503020204020204" pitchFamily="34" charset="-122"/>
                  <a:ea typeface="微软雅黑" panose="020B0503020204020204" pitchFamily="34" charset="-122"/>
                  <a:cs typeface="+mn-cs"/>
                </a:rPr>
                <a:t>日本</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1973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汽车综合（交通）控制系统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CACS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1991~1996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车辆信息与通信系统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VICS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2001 ETC</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系统投入使用</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1999~2002 </a:t>
              </a:r>
              <a:r>
                <a:rPr kumimoji="0" lang="en-US"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Smartway</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a:t>
              </a:r>
            </a:p>
          </p:txBody>
        </p:sp>
        <p:sp>
          <p:nvSpPr>
            <p:cNvPr id="12" name="文本框 11">
              <a:extLst>
                <a:ext uri="{FF2B5EF4-FFF2-40B4-BE49-F238E27FC236}">
                  <a16:creationId xmlns:a16="http://schemas.microsoft.com/office/drawing/2014/main" id="{62BC07AD-654F-834F-9DC8-5D3D129B147A}"/>
                </a:ext>
              </a:extLst>
            </p:cNvPr>
            <p:cNvSpPr txBox="1"/>
            <p:nvPr/>
          </p:nvSpPr>
          <p:spPr>
            <a:xfrm>
              <a:off x="4698945" y="2246771"/>
              <a:ext cx="3360535" cy="156966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F699A"/>
                  </a:solidFill>
                  <a:effectLst/>
                  <a:uLnTx/>
                  <a:uFillTx/>
                  <a:latin typeface="微软雅黑" panose="020B0503020204020204" pitchFamily="34" charset="-122"/>
                  <a:ea typeface="微软雅黑" panose="020B0503020204020204" pitchFamily="34" charset="-122"/>
                  <a:cs typeface="+mn-cs"/>
                </a:rPr>
                <a:t>美国</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1984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 自动交通监测和控制中心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ATSAC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1991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 陆上综合运输效率化法案</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智能车辆公路系统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IVHS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1995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国家智能交通系统项目规划</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7</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大领域，</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个用户服务功能</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1999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五年</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ITS</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项目计划</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ITS</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基础设施实施和集成的计划</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3" name="矩形 12">
            <a:extLst>
              <a:ext uri="{FF2B5EF4-FFF2-40B4-BE49-F238E27FC236}">
                <a16:creationId xmlns:a16="http://schemas.microsoft.com/office/drawing/2014/main" id="{4FD24132-BC8E-8D4E-A1B4-9CD3BB6DB01F}"/>
              </a:ext>
            </a:extLst>
          </p:cNvPr>
          <p:cNvSpPr/>
          <p:nvPr/>
        </p:nvSpPr>
        <p:spPr>
          <a:xfrm>
            <a:off x="7029546" y="5033950"/>
            <a:ext cx="1626951" cy="520799"/>
          </a:xfrm>
          <a:prstGeom prst="rect">
            <a:avLst/>
          </a:prstGeom>
          <a:solidFill>
            <a:schemeClr val="bg1"/>
          </a:solidFill>
          <a:ln>
            <a:solidFill>
              <a:srgbClr val="1F497D"/>
            </a:solidFill>
          </a:ln>
        </p:spPr>
        <p:style>
          <a:lnRef idx="2">
            <a:schemeClr val="accent6">
              <a:shade val="50000"/>
            </a:schemeClr>
          </a:lnRef>
          <a:fillRef idx="1">
            <a:schemeClr val="accent6"/>
          </a:fillRef>
          <a:effectRef idx="0">
            <a:schemeClr val="accent6"/>
          </a:effectRef>
          <a:fontRef idx="minor">
            <a:schemeClr val="lt1"/>
          </a:fontRef>
        </p:style>
        <p:txBody>
          <a:bodyPr lIns="121917" tIns="60958" rIns="121917" bIns="60958"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智能化</a:t>
            </a:r>
          </a:p>
        </p:txBody>
      </p:sp>
      <p:sp>
        <p:nvSpPr>
          <p:cNvPr id="14" name="右箭头 13">
            <a:extLst>
              <a:ext uri="{FF2B5EF4-FFF2-40B4-BE49-F238E27FC236}">
                <a16:creationId xmlns:a16="http://schemas.microsoft.com/office/drawing/2014/main" id="{32F7040D-B45E-A947-9D8A-23FFDF61061F}"/>
              </a:ext>
            </a:extLst>
          </p:cNvPr>
          <p:cNvSpPr/>
          <p:nvPr/>
        </p:nvSpPr>
        <p:spPr>
          <a:xfrm rot="1687553">
            <a:off x="6218840" y="4636010"/>
            <a:ext cx="732266" cy="51622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TextBox 88">
            <a:extLst>
              <a:ext uri="{FF2B5EF4-FFF2-40B4-BE49-F238E27FC236}">
                <a16:creationId xmlns:a16="http://schemas.microsoft.com/office/drawing/2014/main" id="{BC75B4EB-0FE4-5944-920F-F3C3EEEB4892}"/>
              </a:ext>
            </a:extLst>
          </p:cNvPr>
          <p:cNvSpPr txBox="1"/>
          <p:nvPr/>
        </p:nvSpPr>
        <p:spPr>
          <a:xfrm>
            <a:off x="6481184" y="5665133"/>
            <a:ext cx="2492181"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数字</a:t>
            </a:r>
            <a:r>
              <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信息</a:t>
            </a:r>
            <a:r>
              <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600" b="1" i="0" u="none" strike="noStrike" kern="1200" cap="none" spc="0" normalizeH="0" baseline="0" noProof="0" dirty="0">
                <a:ln>
                  <a:noFill/>
                </a:ln>
                <a:solidFill>
                  <a:srgbClr val="1F699A"/>
                </a:solidFill>
                <a:effectLst/>
                <a:uLnTx/>
                <a:uFillTx/>
                <a:latin typeface="微软雅黑" pitchFamily="34" charset="-122"/>
                <a:ea typeface="微软雅黑" pitchFamily="34" charset="-122"/>
                <a:cs typeface="+mn-cs"/>
              </a:rPr>
              <a:t>知识</a:t>
            </a:r>
            <a:r>
              <a:rPr kumimoji="0" lang="en-US" altLang="zh-CN"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智能</a:t>
            </a:r>
          </a:p>
        </p:txBody>
      </p:sp>
      <p:sp>
        <p:nvSpPr>
          <p:cNvPr id="16" name="矩形 15">
            <a:extLst>
              <a:ext uri="{FF2B5EF4-FFF2-40B4-BE49-F238E27FC236}">
                <a16:creationId xmlns:a16="http://schemas.microsoft.com/office/drawing/2014/main" id="{F36931FB-B70B-4E4C-9262-167B35F5FC1F}"/>
              </a:ext>
            </a:extLst>
          </p:cNvPr>
          <p:cNvSpPr/>
          <p:nvPr/>
        </p:nvSpPr>
        <p:spPr>
          <a:xfrm>
            <a:off x="4464837" y="4143506"/>
            <a:ext cx="1642694" cy="467839"/>
          </a:xfrm>
          <a:prstGeom prst="rect">
            <a:avLst/>
          </a:prstGeom>
          <a:solidFill>
            <a:srgbClr val="1F497D"/>
          </a:solidFill>
          <a:ln>
            <a:solidFill>
              <a:srgbClr val="1F497D"/>
            </a:solidFill>
          </a:ln>
        </p:spPr>
        <p:style>
          <a:lnRef idx="2">
            <a:schemeClr val="accent2">
              <a:shade val="50000"/>
            </a:schemeClr>
          </a:lnRef>
          <a:fillRef idx="1">
            <a:schemeClr val="accent2"/>
          </a:fillRef>
          <a:effectRef idx="0">
            <a:schemeClr val="accent2"/>
          </a:effectRef>
          <a:fontRef idx="minor">
            <a:schemeClr val="lt1"/>
          </a:fontRef>
        </p:style>
        <p:txBody>
          <a:bodyPr lIns="121917" tIns="60958" rIns="121917" bIns="60958"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高度信息化</a:t>
            </a:r>
          </a:p>
        </p:txBody>
      </p:sp>
      <p:sp>
        <p:nvSpPr>
          <p:cNvPr id="17" name="右箭头 16">
            <a:extLst>
              <a:ext uri="{FF2B5EF4-FFF2-40B4-BE49-F238E27FC236}">
                <a16:creationId xmlns:a16="http://schemas.microsoft.com/office/drawing/2014/main" id="{FF445734-8771-4E4B-9914-B5161A50D4C0}"/>
              </a:ext>
            </a:extLst>
          </p:cNvPr>
          <p:cNvSpPr/>
          <p:nvPr/>
        </p:nvSpPr>
        <p:spPr>
          <a:xfrm rot="2125533">
            <a:off x="3993619" y="3428362"/>
            <a:ext cx="732266" cy="51622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矩形 17">
            <a:extLst>
              <a:ext uri="{FF2B5EF4-FFF2-40B4-BE49-F238E27FC236}">
                <a16:creationId xmlns:a16="http://schemas.microsoft.com/office/drawing/2014/main" id="{E72B5857-5B5A-3642-9E23-A3623E1E7A79}"/>
              </a:ext>
            </a:extLst>
          </p:cNvPr>
          <p:cNvSpPr/>
          <p:nvPr/>
        </p:nvSpPr>
        <p:spPr>
          <a:xfrm>
            <a:off x="2404573" y="2753518"/>
            <a:ext cx="1568839" cy="5252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初步信息化</a:t>
            </a:r>
          </a:p>
        </p:txBody>
      </p:sp>
      <p:sp>
        <p:nvSpPr>
          <p:cNvPr id="20" name="右箭头 19">
            <a:extLst>
              <a:ext uri="{FF2B5EF4-FFF2-40B4-BE49-F238E27FC236}">
                <a16:creationId xmlns:a16="http://schemas.microsoft.com/office/drawing/2014/main" id="{04768142-9145-5D45-B16E-38386EBC7082}"/>
              </a:ext>
            </a:extLst>
          </p:cNvPr>
          <p:cNvSpPr/>
          <p:nvPr/>
        </p:nvSpPr>
        <p:spPr>
          <a:xfrm rot="2545456">
            <a:off x="1711810" y="2055230"/>
            <a:ext cx="732266" cy="51622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1" name="矩形 20">
            <a:extLst>
              <a:ext uri="{FF2B5EF4-FFF2-40B4-BE49-F238E27FC236}">
                <a16:creationId xmlns:a16="http://schemas.microsoft.com/office/drawing/2014/main" id="{FB0574A0-B91F-3B4C-A24A-CE619E48477C}"/>
              </a:ext>
            </a:extLst>
          </p:cNvPr>
          <p:cNvSpPr/>
          <p:nvPr/>
        </p:nvSpPr>
        <p:spPr>
          <a:xfrm>
            <a:off x="561256" y="1538039"/>
            <a:ext cx="1085487" cy="565554"/>
          </a:xfrm>
          <a:prstGeom prst="rect">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121917" tIns="60958" rIns="121917" bIns="60958"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数字化</a:t>
            </a:r>
          </a:p>
        </p:txBody>
      </p:sp>
      <p:sp>
        <p:nvSpPr>
          <p:cNvPr id="22" name="文本框 21">
            <a:extLst>
              <a:ext uri="{FF2B5EF4-FFF2-40B4-BE49-F238E27FC236}">
                <a16:creationId xmlns:a16="http://schemas.microsoft.com/office/drawing/2014/main" id="{B1E379BF-9D57-2C4F-B988-A19FB6F539F9}"/>
              </a:ext>
            </a:extLst>
          </p:cNvPr>
          <p:cNvSpPr txBox="1"/>
          <p:nvPr/>
        </p:nvSpPr>
        <p:spPr>
          <a:xfrm>
            <a:off x="1976238" y="1462144"/>
            <a:ext cx="3236784" cy="61555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1999</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 </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1F699A"/>
                </a:solidFill>
                <a:effectLst/>
                <a:uLnTx/>
                <a:uFillTx/>
                <a:latin typeface="微软雅黑" panose="020B0503020204020204" pitchFamily="34" charset="-122"/>
                <a:ea typeface="微软雅黑" panose="020B0503020204020204" pitchFamily="34" charset="-122"/>
                <a:cs typeface="+mn-cs"/>
              </a:rPr>
              <a:t>第一届</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“中国高速公路信息化研讨会”</a:t>
            </a:r>
          </a:p>
        </p:txBody>
      </p:sp>
      <p:sp>
        <p:nvSpPr>
          <p:cNvPr id="23" name="文本框 22">
            <a:extLst>
              <a:ext uri="{FF2B5EF4-FFF2-40B4-BE49-F238E27FC236}">
                <a16:creationId xmlns:a16="http://schemas.microsoft.com/office/drawing/2014/main" id="{64DEBA5C-79A6-B743-A641-BB1CFEBE549A}"/>
              </a:ext>
            </a:extLst>
          </p:cNvPr>
          <p:cNvSpPr txBox="1"/>
          <p:nvPr/>
        </p:nvSpPr>
        <p:spPr>
          <a:xfrm>
            <a:off x="204363" y="2657826"/>
            <a:ext cx="2089033"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模拟信号到数字信号</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信息资源的电子化</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缺乏网络通讯设施</a:t>
            </a:r>
          </a:p>
        </p:txBody>
      </p:sp>
      <p:sp>
        <p:nvSpPr>
          <p:cNvPr id="24" name="文本框 23">
            <a:extLst>
              <a:ext uri="{FF2B5EF4-FFF2-40B4-BE49-F238E27FC236}">
                <a16:creationId xmlns:a16="http://schemas.microsoft.com/office/drawing/2014/main" id="{50D18F64-CEB3-E543-85D8-1AE0F26E992C}"/>
              </a:ext>
            </a:extLst>
          </p:cNvPr>
          <p:cNvSpPr txBox="1"/>
          <p:nvPr/>
        </p:nvSpPr>
        <p:spPr>
          <a:xfrm>
            <a:off x="182348" y="3638143"/>
            <a:ext cx="3267101"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2004</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广东省高速公路</a:t>
            </a:r>
            <a:r>
              <a:rPr kumimoji="0" lang="en-US" altLang="zh-CN" sz="1400" b="1" i="0" u="none" strike="noStrike" kern="1200" cap="none" spc="0" normalizeH="0" baseline="0" noProof="0" dirty="0">
                <a:ln>
                  <a:noFill/>
                </a:ln>
                <a:solidFill>
                  <a:srgbClr val="1F699A"/>
                </a:solidFill>
                <a:effectLst/>
                <a:uLnTx/>
                <a:uFillTx/>
                <a:latin typeface="微软雅黑" panose="020B0503020204020204" pitchFamily="34" charset="-122"/>
                <a:ea typeface="微软雅黑" panose="020B0503020204020204" pitchFamily="34" charset="-122"/>
                <a:cs typeface="+mn-cs"/>
              </a:rPr>
              <a:t>ETC</a:t>
            </a:r>
            <a:r>
              <a:rPr kumimoji="0" lang="zh-CN" altLang="en-US" sz="1400" b="1" i="0" u="none" strike="noStrike" kern="1200" cap="none" spc="0" normalizeH="0" baseline="0" noProof="0" dirty="0">
                <a:ln>
                  <a:noFill/>
                </a:ln>
                <a:solidFill>
                  <a:srgbClr val="1F699A"/>
                </a:solidFill>
                <a:effectLst/>
                <a:uLnTx/>
                <a:uFillTx/>
                <a:latin typeface="微软雅黑" panose="020B0503020204020204" pitchFamily="34" charset="-122"/>
                <a:ea typeface="微软雅黑" panose="020B0503020204020204" pitchFamily="34" charset="-122"/>
                <a:cs typeface="+mn-cs"/>
              </a:rPr>
              <a:t>收费系统</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开通使用</a:t>
            </a:r>
          </a:p>
        </p:txBody>
      </p:sp>
      <p:sp>
        <p:nvSpPr>
          <p:cNvPr id="25" name="文本框 24">
            <a:extLst>
              <a:ext uri="{FF2B5EF4-FFF2-40B4-BE49-F238E27FC236}">
                <a16:creationId xmlns:a16="http://schemas.microsoft.com/office/drawing/2014/main" id="{771B0CE7-7331-D14B-A61E-89737A090429}"/>
              </a:ext>
            </a:extLst>
          </p:cNvPr>
          <p:cNvSpPr txBox="1"/>
          <p:nvPr/>
        </p:nvSpPr>
        <p:spPr>
          <a:xfrm>
            <a:off x="342421" y="4301951"/>
            <a:ext cx="1704313" cy="461665"/>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联网收费系统</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有关标准规范制定</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矩形 25">
            <a:extLst>
              <a:ext uri="{FF2B5EF4-FFF2-40B4-BE49-F238E27FC236}">
                <a16:creationId xmlns:a16="http://schemas.microsoft.com/office/drawing/2014/main" id="{A5FD69EC-11CB-2444-9601-BA1BC996D996}"/>
              </a:ext>
            </a:extLst>
          </p:cNvPr>
          <p:cNvSpPr/>
          <p:nvPr/>
        </p:nvSpPr>
        <p:spPr>
          <a:xfrm>
            <a:off x="2671301" y="4301950"/>
            <a:ext cx="1760668" cy="461665"/>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信息化办公</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检测器布设</a:t>
            </a:r>
          </a:p>
        </p:txBody>
      </p:sp>
      <p:sp>
        <p:nvSpPr>
          <p:cNvPr id="27" name="文本框 26">
            <a:extLst>
              <a:ext uri="{FF2B5EF4-FFF2-40B4-BE49-F238E27FC236}">
                <a16:creationId xmlns:a16="http://schemas.microsoft.com/office/drawing/2014/main" id="{199491C0-B2F4-2343-B579-0F2C8BEB1EF1}"/>
              </a:ext>
            </a:extLst>
          </p:cNvPr>
          <p:cNvSpPr txBox="1"/>
          <p:nvPr/>
        </p:nvSpPr>
        <p:spPr>
          <a:xfrm>
            <a:off x="1013254" y="4926913"/>
            <a:ext cx="512714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2009</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温家宝“让科技引领中国可持续发展”，再次强调</a:t>
            </a:r>
            <a:r>
              <a:rPr kumimoji="0" lang="zh-CN" altLang="en-US" sz="1400" b="1" i="0" u="none" strike="noStrike" kern="1200" cap="none" spc="0" normalizeH="0" baseline="0" noProof="0" dirty="0">
                <a:ln>
                  <a:noFill/>
                </a:ln>
                <a:solidFill>
                  <a:srgbClr val="1F699A"/>
                </a:solidFill>
                <a:effectLst/>
                <a:uLnTx/>
                <a:uFillTx/>
                <a:latin typeface="微软雅黑" panose="020B0503020204020204" pitchFamily="34" charset="-122"/>
                <a:ea typeface="微软雅黑" panose="020B0503020204020204" pitchFamily="34" charset="-122"/>
                <a:cs typeface="+mn-cs"/>
              </a:rPr>
              <a:t>物联网技术</a:t>
            </a:r>
          </a:p>
        </p:txBody>
      </p:sp>
      <p:sp>
        <p:nvSpPr>
          <p:cNvPr id="28" name="文本框 27">
            <a:extLst>
              <a:ext uri="{FF2B5EF4-FFF2-40B4-BE49-F238E27FC236}">
                <a16:creationId xmlns:a16="http://schemas.microsoft.com/office/drawing/2014/main" id="{9471FFD2-C6E1-0549-B7DE-C2B6E494AA00}"/>
              </a:ext>
            </a:extLst>
          </p:cNvPr>
          <p:cNvSpPr txBox="1"/>
          <p:nvPr/>
        </p:nvSpPr>
        <p:spPr>
          <a:xfrm>
            <a:off x="1497661" y="5581503"/>
            <a:ext cx="4339650"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交通检测器的广泛</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持续使用，积累大量的数据</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网络信息的互联互通，信息资源高度整合</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从“怎么建”到“怎么用”</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页脚占位符 4">
            <a:extLst>
              <a:ext uri="{FF2B5EF4-FFF2-40B4-BE49-F238E27FC236}">
                <a16:creationId xmlns:a16="http://schemas.microsoft.com/office/drawing/2014/main" id="{85BC617D-817B-224E-BF04-31365C64D1F8}"/>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82361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25</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发展历程</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大数据</a:t>
            </a:r>
          </a:p>
        </p:txBody>
      </p:sp>
      <p:sp>
        <p:nvSpPr>
          <p:cNvPr id="29" name="矩形 28">
            <a:extLst>
              <a:ext uri="{FF2B5EF4-FFF2-40B4-BE49-F238E27FC236}">
                <a16:creationId xmlns:a16="http://schemas.microsoft.com/office/drawing/2014/main" id="{96FCCC16-61FE-9F42-A3E2-499975AC1DE5}"/>
              </a:ext>
            </a:extLst>
          </p:cNvPr>
          <p:cNvSpPr/>
          <p:nvPr/>
        </p:nvSpPr>
        <p:spPr>
          <a:xfrm>
            <a:off x="368928" y="1896226"/>
            <a:ext cx="7945372" cy="338554"/>
          </a:xfrm>
          <a:prstGeom prst="rect">
            <a:avLst/>
          </a:prstGeom>
          <a:noFill/>
        </p:spPr>
        <p:txBody>
          <a:bodyPr wrap="square">
            <a:spAutoFit/>
          </a:bodyPr>
          <a:lstStyle/>
          <a:p>
            <a:endParaRPr lang="zh-CN" altLang="en-US" sz="1600" dirty="0"/>
          </a:p>
        </p:txBody>
      </p:sp>
      <p:graphicFrame>
        <p:nvGraphicFramePr>
          <p:cNvPr id="30" name="表格 29">
            <a:extLst>
              <a:ext uri="{FF2B5EF4-FFF2-40B4-BE49-F238E27FC236}">
                <a16:creationId xmlns:a16="http://schemas.microsoft.com/office/drawing/2014/main" id="{E400E7C2-C5D5-1148-8E67-54413049A3E2}"/>
              </a:ext>
            </a:extLst>
          </p:cNvPr>
          <p:cNvGraphicFramePr>
            <a:graphicFrameLocks noGrp="1"/>
          </p:cNvGraphicFramePr>
          <p:nvPr>
            <p:extLst>
              <p:ext uri="{D42A27DB-BD31-4B8C-83A1-F6EECF244321}">
                <p14:modId xmlns:p14="http://schemas.microsoft.com/office/powerpoint/2010/main" val="3202440029"/>
              </p:ext>
            </p:extLst>
          </p:nvPr>
        </p:nvGraphicFramePr>
        <p:xfrm>
          <a:off x="162560" y="1686360"/>
          <a:ext cx="8612512" cy="4661064"/>
        </p:xfrm>
        <a:graphic>
          <a:graphicData uri="http://schemas.openxmlformats.org/drawingml/2006/table">
            <a:tbl>
              <a:tblPr firstRow="1" bandRow="1">
                <a:tableStyleId>{2D5ABB26-0587-4C30-8999-92F81FD0307C}</a:tableStyleId>
              </a:tblPr>
              <a:tblGrid>
                <a:gridCol w="1118946">
                  <a:extLst>
                    <a:ext uri="{9D8B030D-6E8A-4147-A177-3AD203B41FA5}">
                      <a16:colId xmlns:a16="http://schemas.microsoft.com/office/drawing/2014/main" val="1294665800"/>
                    </a:ext>
                  </a:extLst>
                </a:gridCol>
                <a:gridCol w="7493566">
                  <a:extLst>
                    <a:ext uri="{9D8B030D-6E8A-4147-A177-3AD203B41FA5}">
                      <a16:colId xmlns:a16="http://schemas.microsoft.com/office/drawing/2014/main" val="1665438801"/>
                    </a:ext>
                  </a:extLst>
                </a:gridCol>
              </a:tblGrid>
              <a:tr h="345242">
                <a:tc>
                  <a:txBody>
                    <a:bodyPr/>
                    <a:lstStyle/>
                    <a:p>
                      <a:pPr algn="ctr"/>
                      <a:r>
                        <a:rPr lang="en-US" altLang="zh-CN" sz="1400" b="0" dirty="0">
                          <a:latin typeface="微软雅黑" panose="020B0503020204020204" pitchFamily="34" charset="-122"/>
                          <a:ea typeface="微软雅黑" panose="020B0503020204020204" pitchFamily="34" charset="-122"/>
                        </a:rPr>
                        <a:t>2009</a:t>
                      </a: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美国开放政府数据</a:t>
                      </a:r>
                    </a:p>
                  </a:txBody>
                  <a:tcPr anchor="ctr"/>
                </a:tc>
                <a:extLst>
                  <a:ext uri="{0D108BD9-81ED-4DB2-BD59-A6C34878D82A}">
                    <a16:rowId xmlns:a16="http://schemas.microsoft.com/office/drawing/2014/main" val="2847061360"/>
                  </a:ext>
                </a:extLst>
              </a:tr>
              <a:tr h="345242">
                <a:tc>
                  <a:txBody>
                    <a:bodyPr/>
                    <a:lstStyle/>
                    <a:p>
                      <a:pPr algn="ctr"/>
                      <a:r>
                        <a:rPr lang="en-US" altLang="zh-CN" sz="1400" b="0" dirty="0">
                          <a:latin typeface="微软雅黑" panose="020B0503020204020204" pitchFamily="34" charset="-122"/>
                          <a:ea typeface="微软雅黑" panose="020B0503020204020204" pitchFamily="34" charset="-122"/>
                        </a:rPr>
                        <a:t>2010</a:t>
                      </a: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“数字德国</a:t>
                      </a:r>
                      <a:r>
                        <a:rPr lang="en-US" altLang="zh-CN" sz="1400" b="0" dirty="0">
                          <a:latin typeface="微软雅黑" panose="020B0503020204020204" pitchFamily="34" charset="-122"/>
                          <a:ea typeface="微软雅黑" panose="020B0503020204020204" pitchFamily="34" charset="-122"/>
                        </a:rPr>
                        <a:t>2015”</a:t>
                      </a:r>
                      <a:r>
                        <a:rPr lang="zh-CN" altLang="en-US" sz="1400" b="0" dirty="0">
                          <a:latin typeface="微软雅黑" panose="020B0503020204020204" pitchFamily="34" charset="-122"/>
                          <a:ea typeface="微软雅黑" panose="020B0503020204020204" pitchFamily="34" charset="-122"/>
                        </a:rPr>
                        <a:t>战略</a:t>
                      </a:r>
                    </a:p>
                  </a:txBody>
                  <a:tcPr anchor="ctr"/>
                </a:tc>
                <a:extLst>
                  <a:ext uri="{0D108BD9-81ED-4DB2-BD59-A6C34878D82A}">
                    <a16:rowId xmlns:a16="http://schemas.microsoft.com/office/drawing/2014/main" val="2614024717"/>
                  </a:ext>
                </a:extLst>
              </a:tr>
              <a:tr h="345242">
                <a:tc>
                  <a:txBody>
                    <a:bodyPr/>
                    <a:lstStyle/>
                    <a:p>
                      <a:pPr algn="ct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肯尼斯库克尔发表大数据专题报告</a:t>
                      </a:r>
                      <a:r>
                        <a:rPr lang="en-US" altLang="zh-CN" sz="1400" b="0" dirty="0">
                          <a:latin typeface="微软雅黑" panose="020B0503020204020204" pitchFamily="34" charset="-122"/>
                          <a:ea typeface="微软雅黑" panose="020B0503020204020204" pitchFamily="34" charset="-122"/>
                        </a:rPr>
                        <a:t>《</a:t>
                      </a:r>
                      <a:r>
                        <a:rPr lang="zh-CN" altLang="en-US" sz="1400" b="0" dirty="0">
                          <a:latin typeface="微软雅黑" panose="020B0503020204020204" pitchFamily="34" charset="-122"/>
                          <a:ea typeface="微软雅黑" panose="020B0503020204020204" pitchFamily="34" charset="-122"/>
                        </a:rPr>
                        <a:t>数据， 无所不在的数据</a:t>
                      </a:r>
                      <a:r>
                        <a:rPr lang="en-US" altLang="zh-CN" sz="1400" b="0" dirty="0">
                          <a:latin typeface="微软雅黑" panose="020B0503020204020204" pitchFamily="34" charset="-122"/>
                          <a:ea typeface="微软雅黑" panose="020B0503020204020204" pitchFamily="34" charset="-122"/>
                        </a:rPr>
                        <a:t>》</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412308783"/>
                  </a:ext>
                </a:extLst>
              </a:tr>
              <a:tr h="3452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0" dirty="0">
                          <a:latin typeface="微软雅黑" panose="020B0503020204020204" pitchFamily="34" charset="-122"/>
                          <a:ea typeface="微软雅黑" panose="020B0503020204020204" pitchFamily="34" charset="-122"/>
                        </a:rPr>
                        <a:t>2011</a:t>
                      </a: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工信部把信息处理技术作为四项关键技术创新工程之一</a:t>
                      </a:r>
                    </a:p>
                  </a:txBody>
                  <a:tcPr anchor="ctr"/>
                </a:tc>
                <a:extLst>
                  <a:ext uri="{0D108BD9-81ED-4DB2-BD59-A6C34878D82A}">
                    <a16:rowId xmlns:a16="http://schemas.microsoft.com/office/drawing/2014/main" val="3310011174"/>
                  </a:ext>
                </a:extLst>
              </a:tr>
              <a:tr h="345242">
                <a:tc>
                  <a:txBody>
                    <a:bodyPr/>
                    <a:lstStyle/>
                    <a:p>
                      <a:pPr algn="ct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麦肯锡发布报告</a:t>
                      </a:r>
                      <a:r>
                        <a:rPr lang="en-US" altLang="zh-CN" sz="1400" b="0" dirty="0">
                          <a:latin typeface="微软雅黑" panose="020B0503020204020204" pitchFamily="34" charset="-122"/>
                          <a:ea typeface="微软雅黑" panose="020B0503020204020204" pitchFamily="34" charset="-122"/>
                        </a:rPr>
                        <a:t>《</a:t>
                      </a:r>
                      <a:r>
                        <a:rPr lang="zh-CN" altLang="en-US" sz="1400" b="0" dirty="0">
                          <a:latin typeface="微软雅黑" panose="020B0503020204020204" pitchFamily="34" charset="-122"/>
                          <a:ea typeface="微软雅黑" panose="020B0503020204020204" pitchFamily="34" charset="-122"/>
                        </a:rPr>
                        <a:t>大数据：创新、竞争和生产力 的下一个新领域</a:t>
                      </a:r>
                      <a:r>
                        <a:rPr lang="en-US" altLang="zh-CN" sz="1400" b="0" dirty="0">
                          <a:latin typeface="微软雅黑" panose="020B0503020204020204" pitchFamily="34" charset="-122"/>
                          <a:ea typeface="微软雅黑" panose="020B0503020204020204" pitchFamily="34" charset="-122"/>
                        </a:rPr>
                        <a:t>》</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284264785"/>
                  </a:ext>
                </a:extLst>
              </a:tr>
              <a:tr h="345242">
                <a:tc>
                  <a:txBody>
                    <a:bodyPr/>
                    <a:lstStyle/>
                    <a:p>
                      <a:pPr algn="ctr"/>
                      <a:r>
                        <a:rPr lang="en-US" altLang="zh-CN" sz="1400" b="0" dirty="0">
                          <a:latin typeface="微软雅黑" panose="020B0503020204020204" pitchFamily="34" charset="-122"/>
                          <a:ea typeface="微软雅黑" panose="020B0503020204020204" pitchFamily="34" charset="-122"/>
                        </a:rPr>
                        <a:t>2012</a:t>
                      </a: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美国政府在白宫网站发布</a:t>
                      </a:r>
                      <a:r>
                        <a:rPr lang="en-US" altLang="zh-CN" sz="1400" b="0" dirty="0">
                          <a:latin typeface="微软雅黑" panose="020B0503020204020204" pitchFamily="34" charset="-122"/>
                          <a:ea typeface="微软雅黑" panose="020B0503020204020204" pitchFamily="34" charset="-122"/>
                        </a:rPr>
                        <a:t>《</a:t>
                      </a:r>
                      <a:r>
                        <a:rPr lang="zh-CN" altLang="en-US" sz="1400" b="0" dirty="0">
                          <a:latin typeface="微软雅黑" panose="020B0503020204020204" pitchFamily="34" charset="-122"/>
                          <a:ea typeface="微软雅黑" panose="020B0503020204020204" pitchFamily="34" charset="-122"/>
                        </a:rPr>
                        <a:t>大数据研究和发展倡议</a:t>
                      </a:r>
                      <a:r>
                        <a:rPr lang="en-US" altLang="zh-CN" sz="1400" b="0" dirty="0">
                          <a:latin typeface="微软雅黑" panose="020B0503020204020204" pitchFamily="34" charset="-122"/>
                          <a:ea typeface="微软雅黑" panose="020B0503020204020204" pitchFamily="34" charset="-122"/>
                        </a:rPr>
                        <a:t>》</a:t>
                      </a:r>
                      <a:r>
                        <a:rPr lang="zh-CN" altLang="en-US" sz="1400" b="0" dirty="0">
                          <a:latin typeface="微软雅黑" panose="020B0503020204020204" pitchFamily="34" charset="-122"/>
                          <a:ea typeface="微软雅黑" panose="020B0503020204020204" pitchFamily="34" charset="-122"/>
                        </a:rPr>
                        <a:t>，标志着</a:t>
                      </a:r>
                      <a:r>
                        <a:rPr lang="zh-CN" altLang="en-US" sz="1400" b="0" dirty="0">
                          <a:solidFill>
                            <a:srgbClr val="FF0000"/>
                          </a:solidFill>
                          <a:latin typeface="微软雅黑" panose="020B0503020204020204" pitchFamily="34" charset="-122"/>
                          <a:ea typeface="微软雅黑" panose="020B0503020204020204" pitchFamily="34" charset="-122"/>
                        </a:rPr>
                        <a:t>大数据已经成为重要的时代特征</a:t>
                      </a:r>
                    </a:p>
                  </a:txBody>
                  <a:tcPr anchor="ctr"/>
                </a:tc>
                <a:extLst>
                  <a:ext uri="{0D108BD9-81ED-4DB2-BD59-A6C34878D82A}">
                    <a16:rowId xmlns:a16="http://schemas.microsoft.com/office/drawing/2014/main" val="1137078441"/>
                  </a:ext>
                </a:extLst>
              </a:tr>
              <a:tr h="345242">
                <a:tc>
                  <a:txBody>
                    <a:bodyPr/>
                    <a:lstStyle/>
                    <a:p>
                      <a:pPr algn="ctr"/>
                      <a:endParaRPr lang="zh-CN" altLang="en-US" sz="1400" b="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 联合国在纽约发布大数据政务白皮书</a:t>
                      </a:r>
                    </a:p>
                  </a:txBody>
                  <a:tcPr anchor="ctr"/>
                </a:tc>
                <a:extLst>
                  <a:ext uri="{0D108BD9-81ED-4DB2-BD59-A6C34878D82A}">
                    <a16:rowId xmlns:a16="http://schemas.microsoft.com/office/drawing/2014/main" val="3210227762"/>
                  </a:ext>
                </a:extLst>
              </a:tr>
              <a:tr h="345242">
                <a:tc>
                  <a:txBody>
                    <a:bodyPr/>
                    <a:lstStyle/>
                    <a:p>
                      <a:pPr algn="ctr"/>
                      <a:r>
                        <a:rPr lang="en-US" altLang="zh-CN" sz="1400" b="0" dirty="0">
                          <a:latin typeface="微软雅黑" panose="020B0503020204020204" pitchFamily="34" charset="-122"/>
                          <a:ea typeface="微软雅黑" panose="020B0503020204020204" pitchFamily="34" charset="-122"/>
                        </a:rPr>
                        <a:t>2013</a:t>
                      </a: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欧盟实施开放数据战略</a:t>
                      </a:r>
                      <a:endParaRPr lang="en-US" altLang="zh-CN"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80313379"/>
                  </a:ext>
                </a:extLst>
              </a:tr>
              <a:tr h="345242">
                <a:tc>
                  <a:txBody>
                    <a:bodyPr/>
                    <a:lstStyle/>
                    <a:p>
                      <a:pPr algn="ct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互联网巨头纷纷发布机器学习产品，</a:t>
                      </a:r>
                      <a:r>
                        <a:rPr lang="en-US" altLang="zh-CN" sz="1400" b="0" dirty="0">
                          <a:latin typeface="微软雅黑" panose="020B0503020204020204" pitchFamily="34" charset="-122"/>
                          <a:ea typeface="微软雅黑" panose="020B0503020204020204" pitchFamily="34" charset="-122"/>
                        </a:rPr>
                        <a:t>IBM Watson </a:t>
                      </a:r>
                      <a:r>
                        <a:rPr lang="zh-CN" altLang="en-US" sz="1400" b="0" dirty="0">
                          <a:latin typeface="微软雅黑" panose="020B0503020204020204" pitchFamily="34" charset="-122"/>
                          <a:ea typeface="微软雅黑" panose="020B0503020204020204" pitchFamily="34" charset="-122"/>
                        </a:rPr>
                        <a:t>系统、微软小冰、苹果</a:t>
                      </a:r>
                      <a:r>
                        <a:rPr lang="en-US" altLang="zh-CN" sz="1400" b="0" dirty="0">
                          <a:latin typeface="微软雅黑" panose="020B0503020204020204" pitchFamily="34" charset="-122"/>
                          <a:ea typeface="微软雅黑" panose="020B0503020204020204" pitchFamily="34" charset="-122"/>
                        </a:rPr>
                        <a:t>Siri</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517763108"/>
                  </a:ext>
                </a:extLst>
              </a:tr>
              <a:tr h="345242">
                <a:tc>
                  <a:txBody>
                    <a:bodyPr/>
                    <a:lstStyle/>
                    <a:p>
                      <a:pPr algn="ctr"/>
                      <a:r>
                        <a:rPr lang="en-US" altLang="zh-CN" sz="1400" b="0" dirty="0">
                          <a:latin typeface="微软雅黑" panose="020B0503020204020204" pitchFamily="34" charset="-122"/>
                          <a:ea typeface="微软雅黑" panose="020B0503020204020204" pitchFamily="34" charset="-122"/>
                        </a:rPr>
                        <a:t>2014</a:t>
                      </a: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国务院通过</a:t>
                      </a:r>
                      <a:r>
                        <a:rPr lang="en-US" altLang="zh-CN" sz="1400" b="0" dirty="0">
                          <a:latin typeface="微软雅黑" panose="020B0503020204020204" pitchFamily="34" charset="-122"/>
                          <a:ea typeface="微软雅黑" panose="020B0503020204020204" pitchFamily="34" charset="-122"/>
                        </a:rPr>
                        <a:t>《</a:t>
                      </a:r>
                      <a:r>
                        <a:rPr lang="zh-CN" altLang="en-US" sz="1400" b="0" dirty="0">
                          <a:latin typeface="微软雅黑" panose="020B0503020204020204" pitchFamily="34" charset="-122"/>
                          <a:ea typeface="微软雅黑" panose="020B0503020204020204" pitchFamily="34" charset="-122"/>
                        </a:rPr>
                        <a:t>企业信息公示暂行条例（草案）</a:t>
                      </a:r>
                      <a:r>
                        <a:rPr lang="en-US" altLang="zh-CN" sz="1400" b="0" dirty="0">
                          <a:latin typeface="微软雅黑" panose="020B0503020204020204" pitchFamily="34" charset="-122"/>
                          <a:ea typeface="微软雅黑" panose="020B0503020204020204" pitchFamily="34" charset="-122"/>
                        </a:rPr>
                        <a:t>》</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39875517"/>
                  </a:ext>
                </a:extLst>
              </a:tr>
              <a:tr h="345242">
                <a:tc>
                  <a:txBody>
                    <a:bodyPr/>
                    <a:lstStyle/>
                    <a:p>
                      <a:pPr algn="ctr"/>
                      <a:r>
                        <a:rPr lang="en-US" altLang="zh-CN" sz="1400" b="0" dirty="0">
                          <a:latin typeface="微软雅黑" panose="020B0503020204020204" pitchFamily="34" charset="-122"/>
                          <a:ea typeface="微软雅黑" panose="020B0503020204020204" pitchFamily="34" charset="-122"/>
                        </a:rPr>
                        <a:t>2015</a:t>
                      </a:r>
                      <a:endParaRPr lang="zh-CN" altLang="en-US" sz="1400" b="0" dirty="0">
                        <a:latin typeface="微软雅黑" panose="020B0503020204020204" pitchFamily="34" charset="-122"/>
                        <a:ea typeface="微软雅黑" panose="020B0503020204020204" pitchFamily="34" charset="-122"/>
                      </a:endParaRPr>
                    </a:p>
                  </a:txBody>
                  <a:tcPr/>
                </a:tc>
                <a:tc>
                  <a:txBody>
                    <a:bodyPr/>
                    <a:lstStyle/>
                    <a:p>
                      <a:r>
                        <a:rPr lang="zh-CN" altLang="en-US" sz="1400" b="0" dirty="0">
                          <a:latin typeface="微软雅黑" panose="020B0503020204020204" pitchFamily="34" charset="-122"/>
                          <a:ea typeface="微软雅黑" panose="020B0503020204020204" pitchFamily="34" charset="-122"/>
                        </a:rPr>
                        <a:t>五中全会的“十三五”规划中将大数据作为国家级战略</a:t>
                      </a:r>
                      <a:endParaRPr lang="en-US" altLang="zh-CN" sz="14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554673021"/>
                  </a:ext>
                </a:extLst>
              </a:tr>
              <a:tr h="345242">
                <a:tc>
                  <a:txBody>
                    <a:bodyPr/>
                    <a:lstStyle/>
                    <a:p>
                      <a:pPr algn="ctr"/>
                      <a:endParaRPr lang="en-US" altLang="zh-CN" sz="1400" b="0" dirty="0">
                        <a:latin typeface="微软雅黑" panose="020B0503020204020204" pitchFamily="34" charset="-122"/>
                        <a:ea typeface="微软雅黑" panose="020B0503020204020204" pitchFamily="34" charset="-122"/>
                      </a:endParaRPr>
                    </a:p>
                  </a:txBody>
                  <a:tcPr anchor="ctr"/>
                </a:tc>
                <a:tc>
                  <a:txBody>
                    <a:bodyPr/>
                    <a:lstStyle/>
                    <a:p>
                      <a:r>
                        <a:rPr lang="en-US" altLang="zh-CN" sz="1400" b="0" dirty="0">
                          <a:latin typeface="微软雅黑" panose="020B0503020204020204" pitchFamily="34" charset="-122"/>
                          <a:ea typeface="微软雅黑" panose="020B0503020204020204" pitchFamily="34" charset="-122"/>
                        </a:rPr>
                        <a:t> Computing Research</a:t>
                      </a:r>
                      <a:r>
                        <a:rPr lang="zh-CN" altLang="en-US" sz="1400" b="0" dirty="0">
                          <a:latin typeface="微软雅黑" panose="020B0503020204020204" pitchFamily="34" charset="-122"/>
                          <a:ea typeface="微软雅黑" panose="020B0503020204020204" pitchFamily="34" charset="-122"/>
                        </a:rPr>
                        <a:t>发布</a:t>
                      </a:r>
                      <a:r>
                        <a:rPr lang="en-US" altLang="zh-CN" sz="1400" b="0" dirty="0">
                          <a:latin typeface="微软雅黑" panose="020B0503020204020204" pitchFamily="34" charset="-122"/>
                          <a:ea typeface="微软雅黑" panose="020B0503020204020204" pitchFamily="34" charset="-122"/>
                        </a:rPr>
                        <a:t>《2015 </a:t>
                      </a:r>
                      <a:r>
                        <a:rPr lang="zh-CN" altLang="en-US" sz="1400" b="0" dirty="0">
                          <a:latin typeface="微软雅黑" panose="020B0503020204020204" pitchFamily="34" charset="-122"/>
                          <a:ea typeface="微软雅黑" panose="020B0503020204020204" pitchFamily="34" charset="-122"/>
                        </a:rPr>
                        <a:t>大数据市场评论</a:t>
                      </a:r>
                      <a:r>
                        <a:rPr lang="en-US" altLang="zh-CN" sz="1400" b="0" dirty="0">
                          <a:latin typeface="微软雅黑" panose="020B0503020204020204" pitchFamily="34" charset="-122"/>
                          <a:ea typeface="微软雅黑" panose="020B0503020204020204" pitchFamily="34" charset="-122"/>
                        </a:rPr>
                        <a:t>》</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55661382"/>
                  </a:ext>
                </a:extLst>
              </a:tr>
              <a:tr h="345242">
                <a:tc>
                  <a:txBody>
                    <a:bodyPr/>
                    <a:lstStyle/>
                    <a:p>
                      <a:pPr algn="ctr"/>
                      <a:r>
                        <a:rPr lang="en-US" altLang="zh-CN" sz="1400" b="0" dirty="0">
                          <a:latin typeface="微软雅黑" panose="020B0503020204020204" pitchFamily="34" charset="-122"/>
                          <a:ea typeface="微软雅黑" panose="020B0503020204020204" pitchFamily="34" charset="-122"/>
                        </a:rPr>
                        <a:t>2020</a:t>
                      </a:r>
                    </a:p>
                  </a:txBody>
                  <a:tcPr anchor="ctr"/>
                </a:tc>
                <a:tc>
                  <a:txBody>
                    <a:bodyPr/>
                    <a:lstStyle/>
                    <a:p>
                      <a:pPr marL="0" marR="0" indent="0" algn="l" defTabSz="914400" eaLnBrk="1" fontAlgn="base" latinLnBrk="0" hangingPunct="1">
                        <a:lnSpc>
                          <a:spcPct val="100000"/>
                        </a:lnSpc>
                        <a:spcBef>
                          <a:spcPct val="0"/>
                        </a:spcBef>
                        <a:spcAft>
                          <a:spcPct val="0"/>
                        </a:spcAft>
                        <a:buClrTx/>
                        <a:buSzTx/>
                        <a:buFont typeface="Arial" pitchFamily="34" charset="0"/>
                        <a:buNone/>
                        <a:tabLst/>
                        <a:defRPr/>
                      </a:pPr>
                      <a:r>
                        <a:rPr lang="zh-CN" altLang="en-US" sz="1400" b="0" dirty="0">
                          <a:latin typeface="微软雅黑" panose="020B0503020204020204" pitchFamily="34" charset="-122"/>
                          <a:ea typeface="微软雅黑" panose="020B0503020204020204" pitchFamily="34" charset="-122"/>
                        </a:rPr>
                        <a:t>国务院发布</a:t>
                      </a:r>
                      <a:r>
                        <a:rPr lang="en-US" altLang="zh-CN" sz="1400" b="0" dirty="0">
                          <a:latin typeface="微软雅黑" panose="020B0503020204020204" pitchFamily="34" charset="-122"/>
                          <a:ea typeface="微软雅黑" panose="020B0503020204020204" pitchFamily="34" charset="-122"/>
                        </a:rPr>
                        <a:t>《</a:t>
                      </a:r>
                      <a:r>
                        <a:rPr lang="zh-CN" altLang="en-US" sz="1400" b="0" dirty="0">
                          <a:latin typeface="微软雅黑" panose="020B0503020204020204" pitchFamily="34" charset="-122"/>
                          <a:ea typeface="微软雅黑" panose="020B0503020204020204" pitchFamily="34" charset="-122"/>
                        </a:rPr>
                        <a:t>关于构建更加完善的要素市场化配置体制机制的意见</a:t>
                      </a:r>
                      <a:r>
                        <a:rPr lang="en-US" altLang="zh-CN" sz="1400" b="0" dirty="0">
                          <a:latin typeface="微软雅黑" panose="020B0503020204020204" pitchFamily="34" charset="-122"/>
                          <a:ea typeface="微软雅黑" panose="020B0503020204020204" pitchFamily="34" charset="-122"/>
                        </a:rPr>
                        <a:t>》</a:t>
                      </a:r>
                      <a:r>
                        <a:rPr lang="zh-CN" altLang="en-US" sz="1400" b="0" dirty="0">
                          <a:latin typeface="微软雅黑" panose="020B0503020204020204" pitchFamily="34" charset="-122"/>
                          <a:ea typeface="微软雅黑" panose="020B0503020204020204" pitchFamily="34" charset="-122"/>
                        </a:rPr>
                        <a:t>，将数据要素同土地、劳动力、资本、技术等要素一体部署</a:t>
                      </a:r>
                    </a:p>
                  </a:txBody>
                  <a:tcPr anchor="ctr"/>
                </a:tc>
                <a:extLst>
                  <a:ext uri="{0D108BD9-81ED-4DB2-BD59-A6C34878D82A}">
                    <a16:rowId xmlns:a16="http://schemas.microsoft.com/office/drawing/2014/main" val="1701008630"/>
                  </a:ext>
                </a:extLst>
              </a:tr>
            </a:tbl>
          </a:graphicData>
        </a:graphic>
      </p:graphicFrame>
      <p:cxnSp>
        <p:nvCxnSpPr>
          <p:cNvPr id="32" name="直接箭头连接符 5">
            <a:extLst>
              <a:ext uri="{FF2B5EF4-FFF2-40B4-BE49-F238E27FC236}">
                <a16:creationId xmlns:a16="http://schemas.microsoft.com/office/drawing/2014/main" id="{288CBBFF-E86A-CF4C-B90F-CB2FCC4E164D}"/>
              </a:ext>
            </a:extLst>
          </p:cNvPr>
          <p:cNvCxnSpPr>
            <a:cxnSpLocks/>
          </p:cNvCxnSpPr>
          <p:nvPr/>
        </p:nvCxnSpPr>
        <p:spPr>
          <a:xfrm>
            <a:off x="1262454" y="1566030"/>
            <a:ext cx="0" cy="494234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918300FB-B778-4946-9D4B-7F2B2705E376}"/>
              </a:ext>
            </a:extLst>
          </p:cNvPr>
          <p:cNvSpPr/>
          <p:nvPr/>
        </p:nvSpPr>
        <p:spPr>
          <a:xfrm>
            <a:off x="1212194" y="1779062"/>
            <a:ext cx="100519" cy="99060"/>
          </a:xfrm>
          <a:prstGeom prst="ellipse">
            <a:avLst/>
          </a:prstGeom>
          <a:solidFill>
            <a:schemeClr val="accent4"/>
          </a:solidFill>
          <a:ln>
            <a:noFill/>
          </a:ln>
          <a:effectLst>
            <a:outerShdw blurRad="50800" dist="38100" dir="27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椭圆 33">
            <a:extLst>
              <a:ext uri="{FF2B5EF4-FFF2-40B4-BE49-F238E27FC236}">
                <a16:creationId xmlns:a16="http://schemas.microsoft.com/office/drawing/2014/main" id="{A1CA74B4-0174-1C4A-B474-22F8B556A8C8}"/>
              </a:ext>
            </a:extLst>
          </p:cNvPr>
          <p:cNvSpPr/>
          <p:nvPr/>
        </p:nvSpPr>
        <p:spPr>
          <a:xfrm>
            <a:off x="1212194" y="2099615"/>
            <a:ext cx="100519" cy="99060"/>
          </a:xfrm>
          <a:prstGeom prst="ellipse">
            <a:avLst/>
          </a:prstGeom>
          <a:solidFill>
            <a:schemeClr val="accent4"/>
          </a:solidFill>
          <a:ln>
            <a:noFill/>
          </a:ln>
          <a:effectLst>
            <a:outerShdw blurRad="50800" dist="38100" dir="27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椭圆 34">
            <a:extLst>
              <a:ext uri="{FF2B5EF4-FFF2-40B4-BE49-F238E27FC236}">
                <a16:creationId xmlns:a16="http://schemas.microsoft.com/office/drawing/2014/main" id="{11405046-0B8F-094C-8FD7-FB51D8B0763F}"/>
              </a:ext>
            </a:extLst>
          </p:cNvPr>
          <p:cNvSpPr/>
          <p:nvPr/>
        </p:nvSpPr>
        <p:spPr>
          <a:xfrm>
            <a:off x="1212194" y="2811030"/>
            <a:ext cx="100519" cy="99060"/>
          </a:xfrm>
          <a:prstGeom prst="ellipse">
            <a:avLst/>
          </a:prstGeom>
          <a:solidFill>
            <a:schemeClr val="accent4"/>
          </a:solidFill>
          <a:ln>
            <a:noFill/>
          </a:ln>
          <a:effectLst>
            <a:outerShdw blurRad="50800" dist="38100" dir="27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6" name="椭圆 35">
            <a:extLst>
              <a:ext uri="{FF2B5EF4-FFF2-40B4-BE49-F238E27FC236}">
                <a16:creationId xmlns:a16="http://schemas.microsoft.com/office/drawing/2014/main" id="{F11B4CFF-592C-6047-930E-D62A76959C30}"/>
              </a:ext>
            </a:extLst>
          </p:cNvPr>
          <p:cNvSpPr/>
          <p:nvPr/>
        </p:nvSpPr>
        <p:spPr>
          <a:xfrm>
            <a:off x="1212194" y="3518464"/>
            <a:ext cx="100519" cy="99060"/>
          </a:xfrm>
          <a:prstGeom prst="ellipse">
            <a:avLst/>
          </a:prstGeom>
          <a:solidFill>
            <a:schemeClr val="accent4"/>
          </a:solidFill>
          <a:ln>
            <a:noFill/>
          </a:ln>
          <a:effectLst>
            <a:outerShdw blurRad="50800" dist="38100" dir="27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7" name="椭圆 36">
            <a:extLst>
              <a:ext uri="{FF2B5EF4-FFF2-40B4-BE49-F238E27FC236}">
                <a16:creationId xmlns:a16="http://schemas.microsoft.com/office/drawing/2014/main" id="{95BFC5F0-F484-1D4A-A95B-C98DFBDE4803}"/>
              </a:ext>
            </a:extLst>
          </p:cNvPr>
          <p:cNvSpPr/>
          <p:nvPr/>
        </p:nvSpPr>
        <p:spPr>
          <a:xfrm>
            <a:off x="1212194" y="4202184"/>
            <a:ext cx="100519" cy="99060"/>
          </a:xfrm>
          <a:prstGeom prst="ellipse">
            <a:avLst/>
          </a:prstGeom>
          <a:solidFill>
            <a:schemeClr val="accent4"/>
          </a:solidFill>
          <a:ln>
            <a:noFill/>
          </a:ln>
          <a:effectLst>
            <a:outerShdw blurRad="50800" dist="38100" dir="27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8" name="椭圆 37">
            <a:extLst>
              <a:ext uri="{FF2B5EF4-FFF2-40B4-BE49-F238E27FC236}">
                <a16:creationId xmlns:a16="http://schemas.microsoft.com/office/drawing/2014/main" id="{A186EBC0-430E-9749-95F0-3F945801E7F1}"/>
              </a:ext>
            </a:extLst>
          </p:cNvPr>
          <p:cNvSpPr/>
          <p:nvPr/>
        </p:nvSpPr>
        <p:spPr>
          <a:xfrm>
            <a:off x="1212194" y="4900455"/>
            <a:ext cx="100519" cy="99060"/>
          </a:xfrm>
          <a:prstGeom prst="ellipse">
            <a:avLst/>
          </a:prstGeom>
          <a:solidFill>
            <a:schemeClr val="accent4"/>
          </a:solidFill>
          <a:ln>
            <a:noFill/>
          </a:ln>
          <a:effectLst>
            <a:outerShdw blurRad="50800" dist="38100" dir="27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椭圆 38">
            <a:extLst>
              <a:ext uri="{FF2B5EF4-FFF2-40B4-BE49-F238E27FC236}">
                <a16:creationId xmlns:a16="http://schemas.microsoft.com/office/drawing/2014/main" id="{83B685DA-9156-E049-B93A-1EB790939F41}"/>
              </a:ext>
            </a:extLst>
          </p:cNvPr>
          <p:cNvSpPr/>
          <p:nvPr/>
        </p:nvSpPr>
        <p:spPr>
          <a:xfrm>
            <a:off x="1212194" y="5264514"/>
            <a:ext cx="100519" cy="99060"/>
          </a:xfrm>
          <a:prstGeom prst="ellipse">
            <a:avLst/>
          </a:prstGeom>
          <a:solidFill>
            <a:schemeClr val="accent4"/>
          </a:solidFill>
          <a:ln>
            <a:noFill/>
          </a:ln>
          <a:effectLst>
            <a:outerShdw blurRad="50800" dist="38100" dir="27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页脚占位符 4">
            <a:extLst>
              <a:ext uri="{FF2B5EF4-FFF2-40B4-BE49-F238E27FC236}">
                <a16:creationId xmlns:a16="http://schemas.microsoft.com/office/drawing/2014/main" id="{0AC44004-7FA2-0949-B568-3D6429A91DC6}"/>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18" name="椭圆 17">
            <a:extLst>
              <a:ext uri="{FF2B5EF4-FFF2-40B4-BE49-F238E27FC236}">
                <a16:creationId xmlns:a16="http://schemas.microsoft.com/office/drawing/2014/main" id="{B4300CD0-BE6B-2D4B-B552-312C410B4E28}"/>
              </a:ext>
            </a:extLst>
          </p:cNvPr>
          <p:cNvSpPr/>
          <p:nvPr/>
        </p:nvSpPr>
        <p:spPr>
          <a:xfrm>
            <a:off x="1213982" y="5922527"/>
            <a:ext cx="100519" cy="99060"/>
          </a:xfrm>
          <a:prstGeom prst="ellipse">
            <a:avLst/>
          </a:prstGeom>
          <a:solidFill>
            <a:schemeClr val="accent4"/>
          </a:solidFill>
          <a:ln>
            <a:noFill/>
          </a:ln>
          <a:effectLst>
            <a:outerShdw blurRad="50800" dist="38100" dir="2700000" sx="80000" sy="8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2738768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26</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服务领域</a:t>
            </a:r>
          </a:p>
        </p:txBody>
      </p:sp>
      <p:cxnSp>
        <p:nvCxnSpPr>
          <p:cNvPr id="18" name="直接连接符 8">
            <a:extLst>
              <a:ext uri="{FF2B5EF4-FFF2-40B4-BE49-F238E27FC236}">
                <a16:creationId xmlns:a16="http://schemas.microsoft.com/office/drawing/2014/main" id="{EF60AB20-A20D-374B-AAAA-FBB51A376A3B}"/>
              </a:ext>
            </a:extLst>
          </p:cNvPr>
          <p:cNvCxnSpPr/>
          <p:nvPr/>
        </p:nvCxnSpPr>
        <p:spPr>
          <a:xfrm>
            <a:off x="4619826" y="1465233"/>
            <a:ext cx="0" cy="4130655"/>
          </a:xfrm>
          <a:prstGeom prst="line">
            <a:avLst/>
          </a:prstGeom>
          <a:solidFill>
            <a:schemeClr val="bg1">
              <a:lumMod val="95000"/>
            </a:schemeClr>
          </a:solidFill>
          <a:ln>
            <a:prstDash val="sysDot"/>
          </a:ln>
        </p:spPr>
        <p:style>
          <a:lnRef idx="3">
            <a:schemeClr val="dk1"/>
          </a:lnRef>
          <a:fillRef idx="0">
            <a:schemeClr val="dk1"/>
          </a:fillRef>
          <a:effectRef idx="2">
            <a:schemeClr val="dk1"/>
          </a:effectRef>
          <a:fontRef idx="minor">
            <a:schemeClr val="tx1"/>
          </a:fontRef>
        </p:style>
      </p:cxnSp>
      <p:grpSp>
        <p:nvGrpSpPr>
          <p:cNvPr id="19" name="组合 18">
            <a:extLst>
              <a:ext uri="{FF2B5EF4-FFF2-40B4-BE49-F238E27FC236}">
                <a16:creationId xmlns:a16="http://schemas.microsoft.com/office/drawing/2014/main" id="{CF223583-21B3-1F46-87F7-401D314ECCB3}"/>
              </a:ext>
            </a:extLst>
          </p:cNvPr>
          <p:cNvGrpSpPr/>
          <p:nvPr/>
        </p:nvGrpSpPr>
        <p:grpSpPr>
          <a:xfrm>
            <a:off x="441278" y="1820192"/>
            <a:ext cx="3989362" cy="919842"/>
            <a:chOff x="1734572" y="2709446"/>
            <a:chExt cx="3989362" cy="919842"/>
          </a:xfrm>
          <a:solidFill>
            <a:schemeClr val="bg1">
              <a:lumMod val="95000"/>
            </a:schemeClr>
          </a:solidFill>
          <a:effectLst>
            <a:outerShdw blurRad="50800" dist="38100" dir="2700000" algn="tl" rotWithShape="0">
              <a:prstClr val="black">
                <a:alpha val="40000"/>
              </a:prstClr>
            </a:outerShdw>
          </a:effectLst>
        </p:grpSpPr>
        <p:sp>
          <p:nvSpPr>
            <p:cNvPr id="20" name="矩形 19">
              <a:extLst>
                <a:ext uri="{FF2B5EF4-FFF2-40B4-BE49-F238E27FC236}">
                  <a16:creationId xmlns:a16="http://schemas.microsoft.com/office/drawing/2014/main" id="{0025F7B9-DFFD-954F-9FE7-9687BD1A6CAF}"/>
                </a:ext>
              </a:extLst>
            </p:cNvPr>
            <p:cNvSpPr/>
            <p:nvPr/>
          </p:nvSpPr>
          <p:spPr>
            <a:xfrm>
              <a:off x="1734572" y="2709446"/>
              <a:ext cx="3792468" cy="919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 name="等腰三角形 11">
              <a:extLst>
                <a:ext uri="{FF2B5EF4-FFF2-40B4-BE49-F238E27FC236}">
                  <a16:creationId xmlns:a16="http://schemas.microsoft.com/office/drawing/2014/main" id="{D70FFA30-CC58-404D-AE49-DC5EF37489F0}"/>
                </a:ext>
              </a:extLst>
            </p:cNvPr>
            <p:cNvSpPr/>
            <p:nvPr/>
          </p:nvSpPr>
          <p:spPr>
            <a:xfrm rot="5400000">
              <a:off x="5364480" y="2736072"/>
              <a:ext cx="386080" cy="3328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a:extLst>
              <a:ext uri="{FF2B5EF4-FFF2-40B4-BE49-F238E27FC236}">
                <a16:creationId xmlns:a16="http://schemas.microsoft.com/office/drawing/2014/main" id="{393447C3-7A3C-8A42-AA16-2A2A02C84123}"/>
              </a:ext>
            </a:extLst>
          </p:cNvPr>
          <p:cNvGrpSpPr/>
          <p:nvPr/>
        </p:nvGrpSpPr>
        <p:grpSpPr>
          <a:xfrm>
            <a:off x="441277" y="3320920"/>
            <a:ext cx="4022997" cy="920666"/>
            <a:chOff x="397564" y="3689113"/>
            <a:chExt cx="4022997" cy="920666"/>
          </a:xfrm>
          <a:effectLst>
            <a:outerShdw blurRad="50800" dist="38100" dir="2700000" algn="tl" rotWithShape="0">
              <a:prstClr val="black">
                <a:alpha val="40000"/>
              </a:prstClr>
            </a:outerShdw>
          </a:effectLst>
        </p:grpSpPr>
        <p:sp>
          <p:nvSpPr>
            <p:cNvPr id="23" name="矩形 22">
              <a:extLst>
                <a:ext uri="{FF2B5EF4-FFF2-40B4-BE49-F238E27FC236}">
                  <a16:creationId xmlns:a16="http://schemas.microsoft.com/office/drawing/2014/main" id="{CA74EB8D-DFA4-1B4B-9FDB-6B124CCEC527}"/>
                </a:ext>
              </a:extLst>
            </p:cNvPr>
            <p:cNvSpPr/>
            <p:nvPr/>
          </p:nvSpPr>
          <p:spPr>
            <a:xfrm>
              <a:off x="397564" y="3689113"/>
              <a:ext cx="3763309" cy="9206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 name="等腰三角形 12">
              <a:extLst>
                <a:ext uri="{FF2B5EF4-FFF2-40B4-BE49-F238E27FC236}">
                  <a16:creationId xmlns:a16="http://schemas.microsoft.com/office/drawing/2014/main" id="{004986DE-A20C-8C4A-BCEF-A73C1E41E55F}"/>
                </a:ext>
              </a:extLst>
            </p:cNvPr>
            <p:cNvSpPr/>
            <p:nvPr/>
          </p:nvSpPr>
          <p:spPr>
            <a:xfrm rot="5400000">
              <a:off x="4061107" y="3770283"/>
              <a:ext cx="386080" cy="332828"/>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5" name="组合 24">
            <a:extLst>
              <a:ext uri="{FF2B5EF4-FFF2-40B4-BE49-F238E27FC236}">
                <a16:creationId xmlns:a16="http://schemas.microsoft.com/office/drawing/2014/main" id="{734F191F-319B-464E-B7A5-8A4F6728933D}"/>
              </a:ext>
            </a:extLst>
          </p:cNvPr>
          <p:cNvGrpSpPr/>
          <p:nvPr/>
        </p:nvGrpSpPr>
        <p:grpSpPr>
          <a:xfrm flipH="1">
            <a:off x="4795700" y="2145313"/>
            <a:ext cx="3982438" cy="952007"/>
            <a:chOff x="1831099" y="2661921"/>
            <a:chExt cx="3892835" cy="952007"/>
          </a:xfrm>
          <a:solidFill>
            <a:schemeClr val="bg1">
              <a:lumMod val="95000"/>
            </a:schemeClr>
          </a:solidFill>
          <a:effectLst>
            <a:outerShdw blurRad="50800" dist="38100" dir="2700000" algn="tl" rotWithShape="0">
              <a:prstClr val="black">
                <a:alpha val="40000"/>
              </a:prstClr>
            </a:outerShdw>
          </a:effectLst>
        </p:grpSpPr>
        <p:sp>
          <p:nvSpPr>
            <p:cNvPr id="26" name="矩形 25">
              <a:extLst>
                <a:ext uri="{FF2B5EF4-FFF2-40B4-BE49-F238E27FC236}">
                  <a16:creationId xmlns:a16="http://schemas.microsoft.com/office/drawing/2014/main" id="{9350C5AF-4C12-5A43-A26B-73C13AEA9AB7}"/>
                </a:ext>
              </a:extLst>
            </p:cNvPr>
            <p:cNvSpPr/>
            <p:nvPr/>
          </p:nvSpPr>
          <p:spPr>
            <a:xfrm>
              <a:off x="1831099" y="2661921"/>
              <a:ext cx="3695943" cy="9520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等腰三角形 15">
              <a:extLst>
                <a:ext uri="{FF2B5EF4-FFF2-40B4-BE49-F238E27FC236}">
                  <a16:creationId xmlns:a16="http://schemas.microsoft.com/office/drawing/2014/main" id="{269FA539-6E34-F940-BABE-5211D70EC8A8}"/>
                </a:ext>
              </a:extLst>
            </p:cNvPr>
            <p:cNvSpPr/>
            <p:nvPr/>
          </p:nvSpPr>
          <p:spPr>
            <a:xfrm rot="5400000">
              <a:off x="5364480" y="2736072"/>
              <a:ext cx="386080" cy="3328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8" name="组合 27">
            <a:extLst>
              <a:ext uri="{FF2B5EF4-FFF2-40B4-BE49-F238E27FC236}">
                <a16:creationId xmlns:a16="http://schemas.microsoft.com/office/drawing/2014/main" id="{D3515D07-6F60-874B-BD81-4C2E32FE7668}"/>
              </a:ext>
            </a:extLst>
          </p:cNvPr>
          <p:cNvGrpSpPr/>
          <p:nvPr/>
        </p:nvGrpSpPr>
        <p:grpSpPr>
          <a:xfrm flipH="1">
            <a:off x="4829332" y="4194060"/>
            <a:ext cx="3948806" cy="909869"/>
            <a:chOff x="1863975" y="2661920"/>
            <a:chExt cx="3859959" cy="909869"/>
          </a:xfrm>
          <a:solidFill>
            <a:schemeClr val="bg1">
              <a:lumMod val="95000"/>
            </a:schemeClr>
          </a:solidFill>
          <a:effectLst>
            <a:outerShdw blurRad="50800" dist="38100" dir="2700000" algn="tl" rotWithShape="0">
              <a:prstClr val="black">
                <a:alpha val="40000"/>
              </a:prstClr>
            </a:outerShdw>
          </a:effectLst>
        </p:grpSpPr>
        <p:sp>
          <p:nvSpPr>
            <p:cNvPr id="40" name="矩形 39">
              <a:extLst>
                <a:ext uri="{FF2B5EF4-FFF2-40B4-BE49-F238E27FC236}">
                  <a16:creationId xmlns:a16="http://schemas.microsoft.com/office/drawing/2014/main" id="{1CF0C6D7-BC8E-2741-BA21-EDE680CC2B2B}"/>
                </a:ext>
              </a:extLst>
            </p:cNvPr>
            <p:cNvSpPr/>
            <p:nvPr/>
          </p:nvSpPr>
          <p:spPr>
            <a:xfrm>
              <a:off x="1863975" y="2661920"/>
              <a:ext cx="3663067" cy="9098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1" name="等腰三角形 18">
              <a:extLst>
                <a:ext uri="{FF2B5EF4-FFF2-40B4-BE49-F238E27FC236}">
                  <a16:creationId xmlns:a16="http://schemas.microsoft.com/office/drawing/2014/main" id="{6AA7355D-2C63-E54B-8BE0-114427435D69}"/>
                </a:ext>
              </a:extLst>
            </p:cNvPr>
            <p:cNvSpPr/>
            <p:nvPr/>
          </p:nvSpPr>
          <p:spPr>
            <a:xfrm rot="5400000">
              <a:off x="5364480" y="2736072"/>
              <a:ext cx="386080" cy="3328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41">
            <a:extLst>
              <a:ext uri="{FF2B5EF4-FFF2-40B4-BE49-F238E27FC236}">
                <a16:creationId xmlns:a16="http://schemas.microsoft.com/office/drawing/2014/main" id="{60747AC7-2BD2-E64A-8456-FE3C446B1F11}"/>
              </a:ext>
            </a:extLst>
          </p:cNvPr>
          <p:cNvGrpSpPr/>
          <p:nvPr/>
        </p:nvGrpSpPr>
        <p:grpSpPr>
          <a:xfrm>
            <a:off x="4566247" y="1956705"/>
            <a:ext cx="107157" cy="107157"/>
            <a:chOff x="6042421" y="2561479"/>
            <a:chExt cx="107157" cy="107157"/>
          </a:xfrm>
          <a:solidFill>
            <a:schemeClr val="bg1">
              <a:lumMod val="95000"/>
            </a:schemeClr>
          </a:solidFill>
        </p:grpSpPr>
        <p:sp>
          <p:nvSpPr>
            <p:cNvPr id="43" name="同心圆 42">
              <a:extLst>
                <a:ext uri="{FF2B5EF4-FFF2-40B4-BE49-F238E27FC236}">
                  <a16:creationId xmlns:a16="http://schemas.microsoft.com/office/drawing/2014/main" id="{49D483A4-AE5C-8544-BE0C-9963A64A46A2}"/>
                </a:ext>
              </a:extLst>
            </p:cNvPr>
            <p:cNvSpPr/>
            <p:nvPr/>
          </p:nvSpPr>
          <p:spPr>
            <a:xfrm>
              <a:off x="6042421" y="2561479"/>
              <a:ext cx="107157" cy="107157"/>
            </a:xfrm>
            <a:prstGeom prst="donut">
              <a:avLst>
                <a:gd name="adj" fmla="val 19074"/>
              </a:avLst>
            </a:prstGeom>
            <a:grpFill/>
            <a:ln>
              <a:solidFill>
                <a:srgbClr val="8CC15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44" name="椭圆 43">
              <a:extLst>
                <a:ext uri="{FF2B5EF4-FFF2-40B4-BE49-F238E27FC236}">
                  <a16:creationId xmlns:a16="http://schemas.microsoft.com/office/drawing/2014/main" id="{5EA06F08-F2AA-1E46-A276-FD6EC1D0BE9A}"/>
                </a:ext>
              </a:extLst>
            </p:cNvPr>
            <p:cNvSpPr/>
            <p:nvPr/>
          </p:nvSpPr>
          <p:spPr>
            <a:xfrm>
              <a:off x="6058058" y="2577115"/>
              <a:ext cx="75884" cy="75884"/>
            </a:xfrm>
            <a:prstGeom prst="ellipse">
              <a:avLst/>
            </a:prstGeom>
            <a:grpFill/>
            <a:ln>
              <a:solidFill>
                <a:srgbClr val="8CC1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4">
            <a:extLst>
              <a:ext uri="{FF2B5EF4-FFF2-40B4-BE49-F238E27FC236}">
                <a16:creationId xmlns:a16="http://schemas.microsoft.com/office/drawing/2014/main" id="{DDE3565A-F91A-8041-9A7E-C2AB3C643E20}"/>
              </a:ext>
            </a:extLst>
          </p:cNvPr>
          <p:cNvGrpSpPr/>
          <p:nvPr/>
        </p:nvGrpSpPr>
        <p:grpSpPr>
          <a:xfrm>
            <a:off x="4570482" y="2332299"/>
            <a:ext cx="107157" cy="107157"/>
            <a:chOff x="6042421" y="2561479"/>
            <a:chExt cx="107157" cy="107157"/>
          </a:xfrm>
          <a:solidFill>
            <a:schemeClr val="bg1">
              <a:lumMod val="95000"/>
            </a:schemeClr>
          </a:solidFill>
        </p:grpSpPr>
        <p:sp>
          <p:nvSpPr>
            <p:cNvPr id="46" name="同心圆 45">
              <a:extLst>
                <a:ext uri="{FF2B5EF4-FFF2-40B4-BE49-F238E27FC236}">
                  <a16:creationId xmlns:a16="http://schemas.microsoft.com/office/drawing/2014/main" id="{6131B10C-7C53-764F-8C4C-A4573E820056}"/>
                </a:ext>
              </a:extLst>
            </p:cNvPr>
            <p:cNvSpPr/>
            <p:nvPr/>
          </p:nvSpPr>
          <p:spPr>
            <a:xfrm>
              <a:off x="6042421" y="2561479"/>
              <a:ext cx="107157" cy="107157"/>
            </a:xfrm>
            <a:prstGeom prst="donut">
              <a:avLst>
                <a:gd name="adj" fmla="val 19074"/>
              </a:avLst>
            </a:prstGeom>
            <a:grpFill/>
            <a:ln>
              <a:solidFill>
                <a:srgbClr val="8CC15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47" name="椭圆 46">
              <a:extLst>
                <a:ext uri="{FF2B5EF4-FFF2-40B4-BE49-F238E27FC236}">
                  <a16:creationId xmlns:a16="http://schemas.microsoft.com/office/drawing/2014/main" id="{12E3B1EC-38CA-BA42-9ABC-12779756D515}"/>
                </a:ext>
              </a:extLst>
            </p:cNvPr>
            <p:cNvSpPr/>
            <p:nvPr/>
          </p:nvSpPr>
          <p:spPr>
            <a:xfrm>
              <a:off x="6058058" y="2577115"/>
              <a:ext cx="75884" cy="75884"/>
            </a:xfrm>
            <a:prstGeom prst="ellipse">
              <a:avLst/>
            </a:prstGeom>
            <a:grpFill/>
            <a:ln>
              <a:solidFill>
                <a:srgbClr val="8CC1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8" name="组合 47">
            <a:extLst>
              <a:ext uri="{FF2B5EF4-FFF2-40B4-BE49-F238E27FC236}">
                <a16:creationId xmlns:a16="http://schemas.microsoft.com/office/drawing/2014/main" id="{845BD595-5C49-6F4D-9E96-ED1120ABED12}"/>
              </a:ext>
            </a:extLst>
          </p:cNvPr>
          <p:cNvGrpSpPr/>
          <p:nvPr/>
        </p:nvGrpSpPr>
        <p:grpSpPr>
          <a:xfrm>
            <a:off x="4566246" y="3514925"/>
            <a:ext cx="107157" cy="107157"/>
            <a:chOff x="6042421" y="2561479"/>
            <a:chExt cx="107157" cy="107157"/>
          </a:xfrm>
          <a:solidFill>
            <a:schemeClr val="bg1">
              <a:lumMod val="95000"/>
            </a:schemeClr>
          </a:solidFill>
        </p:grpSpPr>
        <p:sp>
          <p:nvSpPr>
            <p:cNvPr id="49" name="同心圆 48">
              <a:extLst>
                <a:ext uri="{FF2B5EF4-FFF2-40B4-BE49-F238E27FC236}">
                  <a16:creationId xmlns:a16="http://schemas.microsoft.com/office/drawing/2014/main" id="{495B312F-8D15-7641-A981-46622E343DA1}"/>
                </a:ext>
              </a:extLst>
            </p:cNvPr>
            <p:cNvSpPr/>
            <p:nvPr/>
          </p:nvSpPr>
          <p:spPr>
            <a:xfrm>
              <a:off x="6042421" y="2561479"/>
              <a:ext cx="107157" cy="107157"/>
            </a:xfrm>
            <a:prstGeom prst="donut">
              <a:avLst>
                <a:gd name="adj" fmla="val 19074"/>
              </a:avLst>
            </a:prstGeom>
            <a:grpFill/>
            <a:ln>
              <a:solidFill>
                <a:srgbClr val="8CC15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0" name="椭圆 49">
              <a:extLst>
                <a:ext uri="{FF2B5EF4-FFF2-40B4-BE49-F238E27FC236}">
                  <a16:creationId xmlns:a16="http://schemas.microsoft.com/office/drawing/2014/main" id="{6C9D29A5-3F35-A04B-A468-46F8F979E61C}"/>
                </a:ext>
              </a:extLst>
            </p:cNvPr>
            <p:cNvSpPr/>
            <p:nvPr/>
          </p:nvSpPr>
          <p:spPr>
            <a:xfrm>
              <a:off x="6058058" y="2577115"/>
              <a:ext cx="75884" cy="75884"/>
            </a:xfrm>
            <a:prstGeom prst="ellipse">
              <a:avLst/>
            </a:prstGeom>
            <a:grpFill/>
            <a:ln>
              <a:solidFill>
                <a:srgbClr val="8CC1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 name="组合 50">
            <a:extLst>
              <a:ext uri="{FF2B5EF4-FFF2-40B4-BE49-F238E27FC236}">
                <a16:creationId xmlns:a16="http://schemas.microsoft.com/office/drawing/2014/main" id="{4DFCD667-8E3F-F74A-8B20-0EBDD06F43B4}"/>
              </a:ext>
            </a:extLst>
          </p:cNvPr>
          <p:cNvGrpSpPr/>
          <p:nvPr/>
        </p:nvGrpSpPr>
        <p:grpSpPr>
          <a:xfrm>
            <a:off x="4566247" y="4383995"/>
            <a:ext cx="107157" cy="107157"/>
            <a:chOff x="6042421" y="2561479"/>
            <a:chExt cx="107157" cy="107157"/>
          </a:xfrm>
          <a:solidFill>
            <a:schemeClr val="bg1">
              <a:lumMod val="95000"/>
            </a:schemeClr>
          </a:solidFill>
        </p:grpSpPr>
        <p:sp>
          <p:nvSpPr>
            <p:cNvPr id="52" name="同心圆 51">
              <a:extLst>
                <a:ext uri="{FF2B5EF4-FFF2-40B4-BE49-F238E27FC236}">
                  <a16:creationId xmlns:a16="http://schemas.microsoft.com/office/drawing/2014/main" id="{F9299595-FC0A-DB4E-A6ED-88F10B072221}"/>
                </a:ext>
              </a:extLst>
            </p:cNvPr>
            <p:cNvSpPr/>
            <p:nvPr/>
          </p:nvSpPr>
          <p:spPr>
            <a:xfrm>
              <a:off x="6042421" y="2561479"/>
              <a:ext cx="107157" cy="107157"/>
            </a:xfrm>
            <a:prstGeom prst="donut">
              <a:avLst>
                <a:gd name="adj" fmla="val 19074"/>
              </a:avLst>
            </a:prstGeom>
            <a:grpFill/>
            <a:ln>
              <a:solidFill>
                <a:srgbClr val="8CC15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3" name="椭圆 52">
              <a:extLst>
                <a:ext uri="{FF2B5EF4-FFF2-40B4-BE49-F238E27FC236}">
                  <a16:creationId xmlns:a16="http://schemas.microsoft.com/office/drawing/2014/main" id="{588DFE52-5D33-FE40-B4F5-6BE3DE2CEEE0}"/>
                </a:ext>
              </a:extLst>
            </p:cNvPr>
            <p:cNvSpPr/>
            <p:nvPr/>
          </p:nvSpPr>
          <p:spPr>
            <a:xfrm>
              <a:off x="6058058" y="2577115"/>
              <a:ext cx="75884" cy="75884"/>
            </a:xfrm>
            <a:prstGeom prst="ellipse">
              <a:avLst/>
            </a:prstGeom>
            <a:grpFill/>
            <a:ln>
              <a:solidFill>
                <a:srgbClr val="8CC1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a:extLst>
              <a:ext uri="{FF2B5EF4-FFF2-40B4-BE49-F238E27FC236}">
                <a16:creationId xmlns:a16="http://schemas.microsoft.com/office/drawing/2014/main" id="{30C17F6E-29E0-BA4A-8373-30C12C68BA08}"/>
              </a:ext>
            </a:extLst>
          </p:cNvPr>
          <p:cNvGrpSpPr/>
          <p:nvPr/>
        </p:nvGrpSpPr>
        <p:grpSpPr>
          <a:xfrm>
            <a:off x="1383845" y="1956705"/>
            <a:ext cx="2849900" cy="667734"/>
            <a:chOff x="1313628" y="2179126"/>
            <a:chExt cx="2849900" cy="667734"/>
          </a:xfrm>
        </p:grpSpPr>
        <p:sp>
          <p:nvSpPr>
            <p:cNvPr id="55" name="矩形 54">
              <a:extLst>
                <a:ext uri="{FF2B5EF4-FFF2-40B4-BE49-F238E27FC236}">
                  <a16:creationId xmlns:a16="http://schemas.microsoft.com/office/drawing/2014/main" id="{8B7CCC1D-6BF3-E64F-A4B6-9BA29BF1C2C3}"/>
                </a:ext>
              </a:extLst>
            </p:cNvPr>
            <p:cNvSpPr/>
            <p:nvPr/>
          </p:nvSpPr>
          <p:spPr>
            <a:xfrm>
              <a:off x="1760147" y="2539083"/>
              <a:ext cx="2403381" cy="307777"/>
            </a:xfrm>
            <a:prstGeom prst="rect">
              <a:avLst/>
            </a:prstGeom>
            <a:solidFill>
              <a:schemeClr val="bg1">
                <a:lumMod val="95000"/>
              </a:schemeClr>
            </a:solidFill>
          </p:spPr>
          <p:txBody>
            <a:bodyPr wrap="square">
              <a:spAutoFit/>
            </a:bodyPr>
            <a:lstStyle/>
            <a:p>
              <a:r>
                <a:rPr lang="en-US" altLang="zh-CN" sz="1400" dirty="0">
                  <a:latin typeface="微软雅黑" panose="020B0503020204020204" pitchFamily="34" charset="-122"/>
                  <a:ea typeface="微软雅黑" panose="020B0503020204020204" pitchFamily="34" charset="-122"/>
                </a:rPr>
                <a:t>QQ</a:t>
              </a:r>
              <a:r>
                <a:rPr lang="zh-CN" altLang="en-US" sz="1400" dirty="0">
                  <a:latin typeface="微软雅黑" panose="020B0503020204020204" pitchFamily="34" charset="-122"/>
                  <a:ea typeface="微软雅黑" panose="020B0503020204020204" pitchFamily="34" charset="-122"/>
                </a:rPr>
                <a:t>、微信、微博、</a:t>
              </a:r>
              <a:r>
                <a:rPr lang="en-US" altLang="zh-CN" sz="1400" dirty="0">
                  <a:latin typeface="微软雅黑" panose="020B0503020204020204" pitchFamily="34" charset="-122"/>
                  <a:ea typeface="微软雅黑" panose="020B0503020204020204" pitchFamily="34" charset="-122"/>
                </a:rPr>
                <a:t>twitter…</a:t>
              </a:r>
              <a:endParaRPr lang="zh-CN" altLang="en-US" sz="1400" dirty="0">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0A8850FD-1A10-A241-936A-87C97C5FF922}"/>
                </a:ext>
              </a:extLst>
            </p:cNvPr>
            <p:cNvSpPr/>
            <p:nvPr/>
          </p:nvSpPr>
          <p:spPr>
            <a:xfrm>
              <a:off x="1313628" y="2179126"/>
              <a:ext cx="1210588" cy="338554"/>
            </a:xfrm>
            <a:prstGeom prst="rect">
              <a:avLst/>
            </a:prstGeom>
            <a:solidFill>
              <a:schemeClr val="bg1">
                <a:lumMod val="95000"/>
              </a:schemeClr>
            </a:solidFill>
          </p:spPr>
          <p:txBody>
            <a:bodyPr wrap="none">
              <a:spAutoFit/>
            </a:bodyPr>
            <a:lstStyle/>
            <a:p>
              <a:r>
                <a:rPr lang="zh-CN" altLang="en-US" sz="1600" b="1" dirty="0">
                  <a:latin typeface="微软雅黑" panose="020B0503020204020204" pitchFamily="34" charset="-122"/>
                  <a:ea typeface="微软雅黑" panose="020B0503020204020204" pitchFamily="34" charset="-122"/>
                </a:rPr>
                <a:t>社交网络：</a:t>
              </a:r>
              <a:endParaRPr lang="en-US" altLang="zh-CN" sz="1600" b="1" dirty="0">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F19D3342-68E5-D84C-B1B6-0BF9693F65EC}"/>
              </a:ext>
            </a:extLst>
          </p:cNvPr>
          <p:cNvGrpSpPr/>
          <p:nvPr/>
        </p:nvGrpSpPr>
        <p:grpSpPr>
          <a:xfrm>
            <a:off x="5102659" y="2254542"/>
            <a:ext cx="2751958" cy="667584"/>
            <a:chOff x="5058946" y="2476963"/>
            <a:chExt cx="2751958" cy="667584"/>
          </a:xfrm>
        </p:grpSpPr>
        <p:sp>
          <p:nvSpPr>
            <p:cNvPr id="58" name="矩形 57">
              <a:extLst>
                <a:ext uri="{FF2B5EF4-FFF2-40B4-BE49-F238E27FC236}">
                  <a16:creationId xmlns:a16="http://schemas.microsoft.com/office/drawing/2014/main" id="{AAFE292A-1F87-2547-AD6F-E509495F74CB}"/>
                </a:ext>
              </a:extLst>
            </p:cNvPr>
            <p:cNvSpPr/>
            <p:nvPr/>
          </p:nvSpPr>
          <p:spPr>
            <a:xfrm>
              <a:off x="5505465" y="2836770"/>
              <a:ext cx="2305439" cy="307777"/>
            </a:xfrm>
            <a:prstGeom prst="rect">
              <a:avLst/>
            </a:prstGeom>
            <a:solidFill>
              <a:schemeClr val="bg1">
                <a:lumMod val="95000"/>
              </a:schemeClr>
            </a:solidFill>
          </p:spPr>
          <p:txBody>
            <a:bodyPr wrap="none">
              <a:spAutoFit/>
            </a:bodyPr>
            <a:lstStyle/>
            <a:p>
              <a:r>
                <a:rPr lang="zh-CN" altLang="zh-CN" sz="1400" dirty="0">
                  <a:latin typeface="微软雅黑" panose="020B0503020204020204" pitchFamily="34" charset="-122"/>
                  <a:ea typeface="微软雅黑" panose="020B0503020204020204" pitchFamily="34" charset="-122"/>
                </a:rPr>
                <a:t>阿里巴巴、</a:t>
              </a:r>
              <a:r>
                <a:rPr lang="zh-CN" altLang="en-US" sz="1400" dirty="0">
                  <a:latin typeface="微软雅黑" panose="020B0503020204020204" pitchFamily="34" charset="-122"/>
                  <a:ea typeface="微软雅黑" panose="020B0503020204020204" pitchFamily="34" charset="-122"/>
                </a:rPr>
                <a:t>亚马逊、</a:t>
              </a:r>
              <a:r>
                <a:rPr lang="zh-CN" altLang="zh-CN" sz="1400" dirty="0">
                  <a:latin typeface="微软雅黑" panose="020B0503020204020204" pitchFamily="34" charset="-122"/>
                  <a:ea typeface="微软雅黑" panose="020B0503020204020204" pitchFamily="34" charset="-122"/>
                </a:rPr>
                <a:t>京东</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485A4A79-DF75-0C4A-AEE9-35525522C565}"/>
                </a:ext>
              </a:extLst>
            </p:cNvPr>
            <p:cNvSpPr/>
            <p:nvPr/>
          </p:nvSpPr>
          <p:spPr>
            <a:xfrm>
              <a:off x="5058946" y="2476963"/>
              <a:ext cx="1210588" cy="338554"/>
            </a:xfrm>
            <a:prstGeom prst="rect">
              <a:avLst/>
            </a:prstGeom>
            <a:solidFill>
              <a:schemeClr val="bg1">
                <a:lumMod val="95000"/>
              </a:schemeClr>
            </a:solidFill>
          </p:spPr>
          <p:txBody>
            <a:bodyPr wrap="none">
              <a:spAutoFit/>
            </a:bodyPr>
            <a:lstStyle/>
            <a:p>
              <a:r>
                <a:rPr lang="zh-CN" altLang="en-US" sz="1600" b="1" dirty="0">
                  <a:latin typeface="微软雅黑" panose="020B0503020204020204" pitchFamily="34" charset="-122"/>
                  <a:ea typeface="微软雅黑" panose="020B0503020204020204" pitchFamily="34" charset="-122"/>
                </a:rPr>
                <a:t>电商平台：</a:t>
              </a:r>
              <a:endParaRPr lang="en-US" altLang="zh-CN" sz="1600" b="1" dirty="0">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7CAD66B8-71E2-EF4A-B3EE-451DDE758C75}"/>
              </a:ext>
            </a:extLst>
          </p:cNvPr>
          <p:cNvGrpSpPr/>
          <p:nvPr/>
        </p:nvGrpSpPr>
        <p:grpSpPr>
          <a:xfrm>
            <a:off x="1383845" y="3467016"/>
            <a:ext cx="1674740" cy="677109"/>
            <a:chOff x="1313628" y="3672552"/>
            <a:chExt cx="1674740" cy="677109"/>
          </a:xfrm>
        </p:grpSpPr>
        <p:sp>
          <p:nvSpPr>
            <p:cNvPr id="61" name="矩形 60">
              <a:extLst>
                <a:ext uri="{FF2B5EF4-FFF2-40B4-BE49-F238E27FC236}">
                  <a16:creationId xmlns:a16="http://schemas.microsoft.com/office/drawing/2014/main" id="{1B81721E-4EB4-8046-839F-6B6A5E370837}"/>
                </a:ext>
              </a:extLst>
            </p:cNvPr>
            <p:cNvSpPr/>
            <p:nvPr/>
          </p:nvSpPr>
          <p:spPr>
            <a:xfrm>
              <a:off x="1760147" y="4041884"/>
              <a:ext cx="1228221" cy="307777"/>
            </a:xfrm>
            <a:prstGeom prst="rect">
              <a:avLst/>
            </a:prstGeom>
            <a:solidFill>
              <a:schemeClr val="bg1">
                <a:lumMod val="95000"/>
              </a:schemeClr>
            </a:solidFill>
          </p:spPr>
          <p:txBody>
            <a:bodyPr wrap="none">
              <a:spAutoFit/>
            </a:bodyPr>
            <a:lstStyle/>
            <a:p>
              <a:r>
                <a:rPr lang="zh-CN" altLang="en-US" sz="1400" dirty="0">
                  <a:latin typeface="微软雅黑" panose="020B0503020204020204" pitchFamily="34" charset="-122"/>
                  <a:ea typeface="微软雅黑" panose="020B0503020204020204" pitchFamily="34" charset="-122"/>
                </a:rPr>
                <a:t>谷歌、百度</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4DD92B72-E7C8-4749-93F3-4250C7B3E48B}"/>
                </a:ext>
              </a:extLst>
            </p:cNvPr>
            <p:cNvSpPr/>
            <p:nvPr/>
          </p:nvSpPr>
          <p:spPr>
            <a:xfrm>
              <a:off x="1313628" y="3672552"/>
              <a:ext cx="1005403" cy="338554"/>
            </a:xfrm>
            <a:prstGeom prst="rect">
              <a:avLst/>
            </a:prstGeom>
            <a:solidFill>
              <a:schemeClr val="bg1">
                <a:lumMod val="95000"/>
              </a:schemeClr>
            </a:solidFill>
          </p:spPr>
          <p:txBody>
            <a:bodyPr wrap="none">
              <a:spAutoFit/>
            </a:bodyPr>
            <a:lstStyle/>
            <a:p>
              <a:r>
                <a:rPr lang="zh-CN" altLang="en-US" sz="1600" b="1" dirty="0">
                  <a:latin typeface="微软雅黑" panose="020B0503020204020204" pitchFamily="34" charset="-122"/>
                  <a:ea typeface="微软雅黑" panose="020B0503020204020204" pitchFamily="34" charset="-122"/>
                </a:rPr>
                <a:t>互联网：</a:t>
              </a:r>
              <a:endParaRPr lang="en-US" altLang="zh-CN" sz="1600" b="1" dirty="0">
                <a:latin typeface="微软雅黑" panose="020B0503020204020204" pitchFamily="34" charset="-122"/>
                <a:ea typeface="微软雅黑" panose="020B0503020204020204" pitchFamily="34" charset="-122"/>
              </a:endParaRPr>
            </a:p>
          </p:txBody>
        </p:sp>
      </p:grpSp>
      <p:grpSp>
        <p:nvGrpSpPr>
          <p:cNvPr id="63" name="组合 62">
            <a:extLst>
              <a:ext uri="{FF2B5EF4-FFF2-40B4-BE49-F238E27FC236}">
                <a16:creationId xmlns:a16="http://schemas.microsoft.com/office/drawing/2014/main" id="{F543612D-43E9-064D-AAE5-69331198B9DF}"/>
              </a:ext>
            </a:extLst>
          </p:cNvPr>
          <p:cNvGrpSpPr/>
          <p:nvPr/>
        </p:nvGrpSpPr>
        <p:grpSpPr>
          <a:xfrm>
            <a:off x="5104450" y="4342651"/>
            <a:ext cx="3356102" cy="677109"/>
            <a:chOff x="5060737" y="4565072"/>
            <a:chExt cx="3356102" cy="677109"/>
          </a:xfrm>
        </p:grpSpPr>
        <p:sp>
          <p:nvSpPr>
            <p:cNvPr id="64" name="矩形 63">
              <a:extLst>
                <a:ext uri="{FF2B5EF4-FFF2-40B4-BE49-F238E27FC236}">
                  <a16:creationId xmlns:a16="http://schemas.microsoft.com/office/drawing/2014/main" id="{ED7DCA3F-5E03-A044-A609-DF904FD8852C}"/>
                </a:ext>
              </a:extLst>
            </p:cNvPr>
            <p:cNvSpPr/>
            <p:nvPr/>
          </p:nvSpPr>
          <p:spPr>
            <a:xfrm>
              <a:off x="5507255" y="4934404"/>
              <a:ext cx="2909584" cy="307777"/>
            </a:xfrm>
            <a:prstGeom prst="rect">
              <a:avLst/>
            </a:prstGeom>
            <a:solidFill>
              <a:schemeClr val="bg1">
                <a:lumMod val="95000"/>
              </a:schemeClr>
            </a:solidFill>
          </p:spPr>
          <p:txBody>
            <a:bodyPr wrap="square">
              <a:spAutoFit/>
            </a:bodyPr>
            <a:lstStyle/>
            <a:p>
              <a:r>
                <a:rPr lang="zh-CN" altLang="en-US" sz="1400" dirty="0">
                  <a:latin typeface="微软雅黑" panose="020B0503020204020204" pitchFamily="34" charset="-122"/>
                  <a:ea typeface="微软雅黑" panose="020B0503020204020204" pitchFamily="34" charset="-122"/>
                </a:rPr>
                <a:t>信息发布、</a:t>
              </a:r>
              <a:r>
                <a:rPr lang="zh-CN" altLang="en-US" sz="1400" dirty="0">
                  <a:solidFill>
                    <a:srgbClr val="FF0000"/>
                  </a:solidFill>
                  <a:latin typeface="微软雅黑" panose="020B0503020204020204" pitchFamily="34" charset="-122"/>
                  <a:ea typeface="微软雅黑" panose="020B0503020204020204" pitchFamily="34" charset="-122"/>
                </a:rPr>
                <a:t>交通</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5D139E19-DF73-904A-85CC-40011E31209A}"/>
                </a:ext>
              </a:extLst>
            </p:cNvPr>
            <p:cNvSpPr/>
            <p:nvPr/>
          </p:nvSpPr>
          <p:spPr>
            <a:xfrm>
              <a:off x="5060737" y="4565072"/>
              <a:ext cx="1639870" cy="338554"/>
            </a:xfrm>
            <a:prstGeom prst="rect">
              <a:avLst/>
            </a:prstGeom>
            <a:solidFill>
              <a:schemeClr val="bg1">
                <a:lumMod val="95000"/>
              </a:schemeClr>
            </a:solid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企业、政府：</a:t>
              </a:r>
              <a:endParaRPr lang="en-US" altLang="zh-CN" sz="1600" b="1" dirty="0">
                <a:latin typeface="微软雅黑" panose="020B0503020204020204" pitchFamily="34" charset="-122"/>
                <a:ea typeface="微软雅黑" panose="020B0503020204020204" pitchFamily="34" charset="-122"/>
              </a:endParaRPr>
            </a:p>
          </p:txBody>
        </p:sp>
      </p:grpSp>
      <p:grpSp>
        <p:nvGrpSpPr>
          <p:cNvPr id="66" name="组合 65">
            <a:extLst>
              <a:ext uri="{FF2B5EF4-FFF2-40B4-BE49-F238E27FC236}">
                <a16:creationId xmlns:a16="http://schemas.microsoft.com/office/drawing/2014/main" id="{84754D74-2DD3-494F-8515-831D8C954D2C}"/>
              </a:ext>
            </a:extLst>
          </p:cNvPr>
          <p:cNvGrpSpPr/>
          <p:nvPr/>
        </p:nvGrpSpPr>
        <p:grpSpPr>
          <a:xfrm>
            <a:off x="441277" y="4822472"/>
            <a:ext cx="4052156" cy="984846"/>
            <a:chOff x="397564" y="5190665"/>
            <a:chExt cx="4052156" cy="984846"/>
          </a:xfrm>
          <a:effectLst>
            <a:outerShdw blurRad="50800" dist="38100" dir="2700000" algn="tl" rotWithShape="0">
              <a:prstClr val="black">
                <a:alpha val="40000"/>
              </a:prstClr>
            </a:outerShdw>
          </a:effectLst>
        </p:grpSpPr>
        <p:sp>
          <p:nvSpPr>
            <p:cNvPr id="67" name="矩形 66">
              <a:extLst>
                <a:ext uri="{FF2B5EF4-FFF2-40B4-BE49-F238E27FC236}">
                  <a16:creationId xmlns:a16="http://schemas.microsoft.com/office/drawing/2014/main" id="{0E725196-7DDC-0344-8463-1096DC500C27}"/>
                </a:ext>
              </a:extLst>
            </p:cNvPr>
            <p:cNvSpPr/>
            <p:nvPr/>
          </p:nvSpPr>
          <p:spPr>
            <a:xfrm>
              <a:off x="397564" y="5190665"/>
              <a:ext cx="3792468" cy="984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8" name="等腰三角形 40">
              <a:extLst>
                <a:ext uri="{FF2B5EF4-FFF2-40B4-BE49-F238E27FC236}">
                  <a16:creationId xmlns:a16="http://schemas.microsoft.com/office/drawing/2014/main" id="{AC2C007F-5379-2C40-80EF-B4610A30BE85}"/>
                </a:ext>
              </a:extLst>
            </p:cNvPr>
            <p:cNvSpPr/>
            <p:nvPr/>
          </p:nvSpPr>
          <p:spPr>
            <a:xfrm rot="5400000">
              <a:off x="4090266" y="5343651"/>
              <a:ext cx="386080" cy="332828"/>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9" name="组合 68">
            <a:extLst>
              <a:ext uri="{FF2B5EF4-FFF2-40B4-BE49-F238E27FC236}">
                <a16:creationId xmlns:a16="http://schemas.microsoft.com/office/drawing/2014/main" id="{8232C47D-F5D2-1343-B555-9CE3AAE22EAE}"/>
              </a:ext>
            </a:extLst>
          </p:cNvPr>
          <p:cNvGrpSpPr/>
          <p:nvPr/>
        </p:nvGrpSpPr>
        <p:grpSpPr>
          <a:xfrm>
            <a:off x="4570481" y="5088293"/>
            <a:ext cx="107157" cy="107157"/>
            <a:chOff x="6042421" y="2561479"/>
            <a:chExt cx="107157" cy="107157"/>
          </a:xfrm>
          <a:solidFill>
            <a:schemeClr val="bg1">
              <a:lumMod val="95000"/>
            </a:schemeClr>
          </a:solidFill>
        </p:grpSpPr>
        <p:sp>
          <p:nvSpPr>
            <p:cNvPr id="70" name="同心圆 69">
              <a:extLst>
                <a:ext uri="{FF2B5EF4-FFF2-40B4-BE49-F238E27FC236}">
                  <a16:creationId xmlns:a16="http://schemas.microsoft.com/office/drawing/2014/main" id="{21473937-51A2-F545-8319-132D5EFA0184}"/>
                </a:ext>
              </a:extLst>
            </p:cNvPr>
            <p:cNvSpPr/>
            <p:nvPr/>
          </p:nvSpPr>
          <p:spPr>
            <a:xfrm>
              <a:off x="6042421" y="2561479"/>
              <a:ext cx="107157" cy="107157"/>
            </a:xfrm>
            <a:prstGeom prst="donut">
              <a:avLst>
                <a:gd name="adj" fmla="val 19074"/>
              </a:avLst>
            </a:prstGeom>
            <a:grpFill/>
            <a:ln>
              <a:solidFill>
                <a:srgbClr val="8CC15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71" name="椭圆 70">
              <a:extLst>
                <a:ext uri="{FF2B5EF4-FFF2-40B4-BE49-F238E27FC236}">
                  <a16:creationId xmlns:a16="http://schemas.microsoft.com/office/drawing/2014/main" id="{31FDC0DD-7C0E-F348-BA58-96335F0E5DED}"/>
                </a:ext>
              </a:extLst>
            </p:cNvPr>
            <p:cNvSpPr/>
            <p:nvPr/>
          </p:nvSpPr>
          <p:spPr>
            <a:xfrm>
              <a:off x="6058058" y="2577115"/>
              <a:ext cx="75884" cy="75884"/>
            </a:xfrm>
            <a:prstGeom prst="ellipse">
              <a:avLst/>
            </a:prstGeom>
            <a:grpFill/>
            <a:ln>
              <a:solidFill>
                <a:srgbClr val="8CC1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72" name="组合 71">
            <a:extLst>
              <a:ext uri="{FF2B5EF4-FFF2-40B4-BE49-F238E27FC236}">
                <a16:creationId xmlns:a16="http://schemas.microsoft.com/office/drawing/2014/main" id="{5F083C3A-3F78-0241-976B-FA79C10CF0D9}"/>
              </a:ext>
            </a:extLst>
          </p:cNvPr>
          <p:cNvGrpSpPr/>
          <p:nvPr/>
        </p:nvGrpSpPr>
        <p:grpSpPr>
          <a:xfrm>
            <a:off x="1383461" y="4988093"/>
            <a:ext cx="1710496" cy="646191"/>
            <a:chOff x="979196" y="5205289"/>
            <a:chExt cx="1710496" cy="646191"/>
          </a:xfrm>
        </p:grpSpPr>
        <p:sp>
          <p:nvSpPr>
            <p:cNvPr id="73" name="矩形 72">
              <a:extLst>
                <a:ext uri="{FF2B5EF4-FFF2-40B4-BE49-F238E27FC236}">
                  <a16:creationId xmlns:a16="http://schemas.microsoft.com/office/drawing/2014/main" id="{189697F2-C2C7-CD4E-B534-2B7E14550307}"/>
                </a:ext>
              </a:extLst>
            </p:cNvPr>
            <p:cNvSpPr/>
            <p:nvPr/>
          </p:nvSpPr>
          <p:spPr>
            <a:xfrm>
              <a:off x="1415112" y="5543703"/>
              <a:ext cx="1274580" cy="307777"/>
            </a:xfrm>
            <a:prstGeom prst="rect">
              <a:avLst/>
            </a:prstGeom>
            <a:solidFill>
              <a:schemeClr val="bg1">
                <a:lumMod val="95000"/>
              </a:schemeClr>
            </a:solidFill>
          </p:spPr>
          <p:txBody>
            <a:bodyPr wrap="none">
              <a:spAutoFit/>
            </a:bodyPr>
            <a:lstStyle/>
            <a:p>
              <a:r>
                <a:rPr lang="zh-CN" altLang="en-US" sz="1400" dirty="0">
                  <a:latin typeface="微软雅黑" panose="020B0503020204020204" pitchFamily="34" charset="-122"/>
                  <a:ea typeface="微软雅黑" panose="020B0503020204020204" pitchFamily="34" charset="-122"/>
                </a:rPr>
                <a:t>滴滴、</a:t>
              </a:r>
              <a:r>
                <a:rPr lang="en-US" altLang="zh-CN" sz="1400" dirty="0">
                  <a:latin typeface="微软雅黑" panose="020B0503020204020204" pitchFamily="34" charset="-122"/>
                  <a:ea typeface="微软雅黑" panose="020B0503020204020204" pitchFamily="34" charset="-122"/>
                </a:rPr>
                <a:t>Uber…</a:t>
              </a:r>
              <a:endParaRPr lang="zh-CN" altLang="en-US" sz="1400" dirty="0">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AFF4E070-6FAA-2548-84AC-42A11030F776}"/>
                </a:ext>
              </a:extLst>
            </p:cNvPr>
            <p:cNvSpPr/>
            <p:nvPr/>
          </p:nvSpPr>
          <p:spPr>
            <a:xfrm>
              <a:off x="979196" y="5205289"/>
              <a:ext cx="800219" cy="338554"/>
            </a:xfrm>
            <a:prstGeom prst="rect">
              <a:avLst/>
            </a:prstGeom>
            <a:solidFill>
              <a:schemeClr val="bg1">
                <a:lumMod val="95000"/>
              </a:schemeClr>
            </a:solidFill>
          </p:spPr>
          <p:txBody>
            <a:bodyPr wrap="none">
              <a:spAutoFit/>
            </a:bodyPr>
            <a:lstStyle/>
            <a:p>
              <a:r>
                <a:rPr lang="zh-CN" altLang="en-US" sz="1600" b="1" dirty="0">
                  <a:latin typeface="微软雅黑" panose="020B0503020204020204" pitchFamily="34" charset="-122"/>
                  <a:ea typeface="微软雅黑" panose="020B0503020204020204" pitchFamily="34" charset="-122"/>
                </a:rPr>
                <a:t>其他：</a:t>
              </a:r>
              <a:endParaRPr lang="en-US" altLang="zh-CN" sz="1600" b="1" dirty="0">
                <a:latin typeface="微软雅黑" panose="020B0503020204020204" pitchFamily="34" charset="-122"/>
                <a:ea typeface="微软雅黑" panose="020B0503020204020204" pitchFamily="34" charset="-122"/>
              </a:endParaRPr>
            </a:p>
          </p:txBody>
        </p:sp>
      </p:grpSp>
      <p:pic>
        <p:nvPicPr>
          <p:cNvPr id="75" name="图片 74">
            <a:extLst>
              <a:ext uri="{FF2B5EF4-FFF2-40B4-BE49-F238E27FC236}">
                <a16:creationId xmlns:a16="http://schemas.microsoft.com/office/drawing/2014/main" id="{1965A496-DCB5-054D-98F3-6905568DE5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25" y="1907780"/>
            <a:ext cx="757144" cy="757144"/>
          </a:xfrm>
          <a:prstGeom prst="rect">
            <a:avLst/>
          </a:prstGeom>
          <a:ln w="19050">
            <a:solidFill>
              <a:schemeClr val="accent2"/>
            </a:solidFill>
          </a:ln>
        </p:spPr>
      </p:pic>
      <p:pic>
        <p:nvPicPr>
          <p:cNvPr id="76" name="图片 75">
            <a:extLst>
              <a:ext uri="{FF2B5EF4-FFF2-40B4-BE49-F238E27FC236}">
                <a16:creationId xmlns:a16="http://schemas.microsoft.com/office/drawing/2014/main" id="{774AA193-A7E3-CC41-83AD-98A226453C5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32" t="42" r="31139" b="-42"/>
          <a:stretch/>
        </p:blipFill>
        <p:spPr>
          <a:xfrm>
            <a:off x="575525" y="3396532"/>
            <a:ext cx="766181" cy="769441"/>
          </a:xfrm>
          <a:prstGeom prst="rect">
            <a:avLst/>
          </a:prstGeom>
          <a:ln w="19050">
            <a:solidFill>
              <a:schemeClr val="accent2"/>
            </a:solidFill>
          </a:ln>
        </p:spPr>
      </p:pic>
      <p:pic>
        <p:nvPicPr>
          <p:cNvPr id="77" name="图片 76">
            <a:extLst>
              <a:ext uri="{FF2B5EF4-FFF2-40B4-BE49-F238E27FC236}">
                <a16:creationId xmlns:a16="http://schemas.microsoft.com/office/drawing/2014/main" id="{04A1E412-8E64-1949-A603-B232E5DA3D4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3" t="9597" r="-363" b="15807"/>
          <a:stretch/>
        </p:blipFill>
        <p:spPr>
          <a:xfrm>
            <a:off x="554579" y="4915855"/>
            <a:ext cx="778090" cy="798079"/>
          </a:xfrm>
          <a:prstGeom prst="rect">
            <a:avLst/>
          </a:prstGeom>
          <a:ln w="19050">
            <a:solidFill>
              <a:schemeClr val="accent2"/>
            </a:solidFill>
          </a:ln>
        </p:spPr>
      </p:pic>
      <p:pic>
        <p:nvPicPr>
          <p:cNvPr id="78" name="图片 77">
            <a:extLst>
              <a:ext uri="{FF2B5EF4-FFF2-40B4-BE49-F238E27FC236}">
                <a16:creationId xmlns:a16="http://schemas.microsoft.com/office/drawing/2014/main" id="{FBDE1108-2575-F84E-B8CA-5756E9FE114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435" t="48" r="22423" b="-48"/>
          <a:stretch/>
        </p:blipFill>
        <p:spPr>
          <a:xfrm>
            <a:off x="7891905" y="2250982"/>
            <a:ext cx="771007" cy="758003"/>
          </a:xfrm>
          <a:prstGeom prst="rect">
            <a:avLst/>
          </a:prstGeom>
          <a:ln w="19050">
            <a:solidFill>
              <a:schemeClr val="accent2"/>
            </a:solidFill>
          </a:ln>
        </p:spPr>
      </p:pic>
      <p:pic>
        <p:nvPicPr>
          <p:cNvPr id="79" name="图片 78">
            <a:extLst>
              <a:ext uri="{FF2B5EF4-FFF2-40B4-BE49-F238E27FC236}">
                <a16:creationId xmlns:a16="http://schemas.microsoft.com/office/drawing/2014/main" id="{8FFFADF1-7D3A-0B45-8751-C5352A1489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1905" y="4272024"/>
            <a:ext cx="770072" cy="763536"/>
          </a:xfrm>
          <a:prstGeom prst="rect">
            <a:avLst/>
          </a:prstGeom>
          <a:ln w="19050">
            <a:solidFill>
              <a:schemeClr val="accent2"/>
            </a:solidFill>
          </a:ln>
        </p:spPr>
      </p:pic>
      <p:sp>
        <p:nvSpPr>
          <p:cNvPr id="80" name="页脚占位符 4">
            <a:extLst>
              <a:ext uri="{FF2B5EF4-FFF2-40B4-BE49-F238E27FC236}">
                <a16:creationId xmlns:a16="http://schemas.microsoft.com/office/drawing/2014/main" id="{C3E256C8-A25B-494F-B85E-D7C7D33CE5B3}"/>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413481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27</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grpSp>
        <p:nvGrpSpPr>
          <p:cNvPr id="80" name="组合 79">
            <a:extLst>
              <a:ext uri="{FF2B5EF4-FFF2-40B4-BE49-F238E27FC236}">
                <a16:creationId xmlns:a16="http://schemas.microsoft.com/office/drawing/2014/main" id="{9960AFDE-88BD-A945-8EA9-8BD2B070B815}"/>
              </a:ext>
            </a:extLst>
          </p:cNvPr>
          <p:cNvGrpSpPr/>
          <p:nvPr/>
        </p:nvGrpSpPr>
        <p:grpSpPr>
          <a:xfrm>
            <a:off x="322647" y="1647988"/>
            <a:ext cx="8319697" cy="3562024"/>
            <a:chOff x="577012" y="2245251"/>
            <a:chExt cx="7820514" cy="3562024"/>
          </a:xfrm>
        </p:grpSpPr>
        <p:grpSp>
          <p:nvGrpSpPr>
            <p:cNvPr id="81" name="组合 80">
              <a:extLst>
                <a:ext uri="{FF2B5EF4-FFF2-40B4-BE49-F238E27FC236}">
                  <a16:creationId xmlns:a16="http://schemas.microsoft.com/office/drawing/2014/main" id="{F9BFBCE2-ED64-8948-B464-FF71D09E4D2B}"/>
                </a:ext>
              </a:extLst>
            </p:cNvPr>
            <p:cNvGrpSpPr/>
            <p:nvPr/>
          </p:nvGrpSpPr>
          <p:grpSpPr>
            <a:xfrm>
              <a:off x="577012" y="2245251"/>
              <a:ext cx="1834184" cy="3562024"/>
              <a:chOff x="5542318" y="1273062"/>
              <a:chExt cx="1834184" cy="3562024"/>
            </a:xfrm>
          </p:grpSpPr>
          <p:grpSp>
            <p:nvGrpSpPr>
              <p:cNvPr id="97" name="组合 96">
                <a:extLst>
                  <a:ext uri="{FF2B5EF4-FFF2-40B4-BE49-F238E27FC236}">
                    <a16:creationId xmlns:a16="http://schemas.microsoft.com/office/drawing/2014/main" id="{AC7515CC-F24F-9043-9E6A-92F96EECB7EA}"/>
                  </a:ext>
                </a:extLst>
              </p:cNvPr>
              <p:cNvGrpSpPr/>
              <p:nvPr/>
            </p:nvGrpSpPr>
            <p:grpSpPr>
              <a:xfrm>
                <a:off x="5542318" y="1273062"/>
                <a:ext cx="1834184" cy="3562024"/>
                <a:chOff x="785191" y="2181773"/>
                <a:chExt cx="1834184" cy="3562024"/>
              </a:xfrm>
            </p:grpSpPr>
            <p:sp>
              <p:nvSpPr>
                <p:cNvPr id="99" name="矩形 98">
                  <a:extLst>
                    <a:ext uri="{FF2B5EF4-FFF2-40B4-BE49-F238E27FC236}">
                      <a16:creationId xmlns:a16="http://schemas.microsoft.com/office/drawing/2014/main" id="{6B0FD25E-F172-DA43-939D-ABEF7CB4EAD0}"/>
                    </a:ext>
                  </a:extLst>
                </p:cNvPr>
                <p:cNvSpPr/>
                <p:nvPr/>
              </p:nvSpPr>
              <p:spPr>
                <a:xfrm>
                  <a:off x="1104900" y="2533650"/>
                  <a:ext cx="1514475" cy="3210147"/>
                </a:xfrm>
                <a:prstGeom prst="rect">
                  <a:avLst/>
                </a:prstGeom>
                <a:solidFill>
                  <a:srgbClr val="4F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100" name="矩形 99">
                  <a:extLst>
                    <a:ext uri="{FF2B5EF4-FFF2-40B4-BE49-F238E27FC236}">
                      <a16:creationId xmlns:a16="http://schemas.microsoft.com/office/drawing/2014/main" id="{68BDCA98-1222-FF4D-94C6-E4672CE1EF16}"/>
                    </a:ext>
                  </a:extLst>
                </p:cNvPr>
                <p:cNvSpPr/>
                <p:nvPr/>
              </p:nvSpPr>
              <p:spPr>
                <a:xfrm>
                  <a:off x="785191" y="2181773"/>
                  <a:ext cx="503583" cy="494637"/>
                </a:xfrm>
                <a:prstGeom prst="rect">
                  <a:avLst/>
                </a:prstGeom>
                <a:solidFill>
                  <a:srgbClr val="C2CDE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grpSp>
          <p:sp>
            <p:nvSpPr>
              <p:cNvPr id="98" name="文本框 66">
                <a:extLst>
                  <a:ext uri="{FF2B5EF4-FFF2-40B4-BE49-F238E27FC236}">
                    <a16:creationId xmlns:a16="http://schemas.microsoft.com/office/drawing/2014/main" id="{1E4F54A4-00E7-E945-9A65-130EAD18EAE7}"/>
                  </a:ext>
                </a:extLst>
              </p:cNvPr>
              <p:cNvSpPr txBox="1"/>
              <p:nvPr/>
            </p:nvSpPr>
            <p:spPr>
              <a:xfrm>
                <a:off x="5894337" y="1834265"/>
                <a:ext cx="1449854" cy="30008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非通勤人流交换模型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枢纽人流集散模型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断面人流模型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公建服务范围模型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人口迁徙模型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车速模型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人群分类模型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en-US" altLang="zh-CN" sz="1400" dirty="0">
                    <a:solidFill>
                      <a:schemeClr val="bg1"/>
                    </a:solidFill>
                    <a:latin typeface="微软雅黑" panose="020B0503020204020204" pitchFamily="34" charset="-122"/>
                    <a:ea typeface="微软雅黑" panose="020B0503020204020204" pitchFamily="34" charset="-122"/>
                  </a:rPr>
                  <a:t>……</a:t>
                </a:r>
              </a:p>
            </p:txBody>
          </p:sp>
        </p:grpSp>
        <p:grpSp>
          <p:nvGrpSpPr>
            <p:cNvPr id="82" name="组合 81">
              <a:extLst>
                <a:ext uri="{FF2B5EF4-FFF2-40B4-BE49-F238E27FC236}">
                  <a16:creationId xmlns:a16="http://schemas.microsoft.com/office/drawing/2014/main" id="{001ECE5B-FF7F-994C-AC0B-667B674AC998}"/>
                </a:ext>
              </a:extLst>
            </p:cNvPr>
            <p:cNvGrpSpPr/>
            <p:nvPr/>
          </p:nvGrpSpPr>
          <p:grpSpPr>
            <a:xfrm>
              <a:off x="2616542" y="2245251"/>
              <a:ext cx="1637652" cy="3562024"/>
              <a:chOff x="5542318" y="1273062"/>
              <a:chExt cx="1637652" cy="3562024"/>
            </a:xfrm>
          </p:grpSpPr>
          <p:grpSp>
            <p:nvGrpSpPr>
              <p:cNvPr id="93" name="组合 92">
                <a:extLst>
                  <a:ext uri="{FF2B5EF4-FFF2-40B4-BE49-F238E27FC236}">
                    <a16:creationId xmlns:a16="http://schemas.microsoft.com/office/drawing/2014/main" id="{BC68A2C8-6B3A-0042-9AA4-0D60B85937D6}"/>
                  </a:ext>
                </a:extLst>
              </p:cNvPr>
              <p:cNvGrpSpPr/>
              <p:nvPr/>
            </p:nvGrpSpPr>
            <p:grpSpPr>
              <a:xfrm>
                <a:off x="5542318" y="1273062"/>
                <a:ext cx="1637652" cy="3562024"/>
                <a:chOff x="785191" y="2181773"/>
                <a:chExt cx="1637652" cy="3562024"/>
              </a:xfrm>
            </p:grpSpPr>
            <p:sp>
              <p:nvSpPr>
                <p:cNvPr id="95" name="矩形 94">
                  <a:extLst>
                    <a:ext uri="{FF2B5EF4-FFF2-40B4-BE49-F238E27FC236}">
                      <a16:creationId xmlns:a16="http://schemas.microsoft.com/office/drawing/2014/main" id="{C77B95CD-CA96-324C-9AAB-73322E8D7271}"/>
                    </a:ext>
                  </a:extLst>
                </p:cNvPr>
                <p:cNvSpPr/>
                <p:nvPr/>
              </p:nvSpPr>
              <p:spPr>
                <a:xfrm>
                  <a:off x="1104900" y="2533650"/>
                  <a:ext cx="1317943" cy="3210147"/>
                </a:xfrm>
                <a:prstGeom prst="rect">
                  <a:avLst/>
                </a:prstGeom>
                <a:solidFill>
                  <a:srgbClr val="4F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96" name="矩形 95">
                  <a:extLst>
                    <a:ext uri="{FF2B5EF4-FFF2-40B4-BE49-F238E27FC236}">
                      <a16:creationId xmlns:a16="http://schemas.microsoft.com/office/drawing/2014/main" id="{75BAB9F2-4E56-4840-8923-B750FDDF8CA5}"/>
                    </a:ext>
                  </a:extLst>
                </p:cNvPr>
                <p:cNvSpPr/>
                <p:nvPr/>
              </p:nvSpPr>
              <p:spPr>
                <a:xfrm>
                  <a:off x="785191" y="2181773"/>
                  <a:ext cx="503583" cy="494637"/>
                </a:xfrm>
                <a:prstGeom prst="rect">
                  <a:avLst/>
                </a:prstGeom>
                <a:solidFill>
                  <a:srgbClr val="C2CDE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grpSp>
          <p:sp>
            <p:nvSpPr>
              <p:cNvPr id="94" name="文本框 60">
                <a:extLst>
                  <a:ext uri="{FF2B5EF4-FFF2-40B4-BE49-F238E27FC236}">
                    <a16:creationId xmlns:a16="http://schemas.microsoft.com/office/drawing/2014/main" id="{5BAB47FE-B019-5444-A56B-1D01E3ED7065}"/>
                  </a:ext>
                </a:extLst>
              </p:cNvPr>
              <p:cNvSpPr txBox="1"/>
              <p:nvPr/>
            </p:nvSpPr>
            <p:spPr>
              <a:xfrm>
                <a:off x="5862027" y="1834265"/>
                <a:ext cx="1317943" cy="263149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车速分析模型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车辆轨迹追踪模型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拥堵点排队识别模型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出租车客流</a:t>
                </a:r>
                <a:r>
                  <a:rPr lang="en-US" altLang="zh-CN" sz="1400" dirty="0">
                    <a:solidFill>
                      <a:schemeClr val="bg1"/>
                    </a:solidFill>
                    <a:latin typeface="微软雅黑" panose="020B0503020204020204" pitchFamily="34" charset="-122"/>
                    <a:ea typeface="微软雅黑" panose="020B0503020204020204" pitchFamily="34" charset="-122"/>
                  </a:rPr>
                  <a:t>OD</a:t>
                </a:r>
                <a:r>
                  <a:rPr lang="zh-CN" altLang="en-US" sz="1400" dirty="0">
                    <a:solidFill>
                      <a:schemeClr val="bg1"/>
                    </a:solidFill>
                    <a:latin typeface="微软雅黑" panose="020B0503020204020204" pitchFamily="34" charset="-122"/>
                    <a:ea typeface="微软雅黑" panose="020B0503020204020204" pitchFamily="34" charset="-122"/>
                  </a:rPr>
                  <a:t>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车公里模型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en-US" altLang="zh-CN" sz="1400" dirty="0">
                    <a:solidFill>
                      <a:schemeClr val="bg1"/>
                    </a:solidFill>
                    <a:latin typeface="微软雅黑" panose="020B0503020204020204" pitchFamily="34" charset="-122"/>
                    <a:ea typeface="微软雅黑" panose="020B0503020204020204" pitchFamily="34" charset="-122"/>
                  </a:rPr>
                  <a:t>……</a:t>
                </a:r>
              </a:p>
            </p:txBody>
          </p:sp>
        </p:grpSp>
        <p:grpSp>
          <p:nvGrpSpPr>
            <p:cNvPr id="83" name="组合 82">
              <a:extLst>
                <a:ext uri="{FF2B5EF4-FFF2-40B4-BE49-F238E27FC236}">
                  <a16:creationId xmlns:a16="http://schemas.microsoft.com/office/drawing/2014/main" id="{57D4CAAB-943B-6149-AF6E-98C875079D76}"/>
                </a:ext>
              </a:extLst>
            </p:cNvPr>
            <p:cNvGrpSpPr/>
            <p:nvPr/>
          </p:nvGrpSpPr>
          <p:grpSpPr>
            <a:xfrm>
              <a:off x="4596745" y="2245251"/>
              <a:ext cx="1819869" cy="3562024"/>
              <a:chOff x="5542318" y="1273062"/>
              <a:chExt cx="1819869" cy="3562024"/>
            </a:xfrm>
          </p:grpSpPr>
          <p:grpSp>
            <p:nvGrpSpPr>
              <p:cNvPr id="89" name="组合 88">
                <a:extLst>
                  <a:ext uri="{FF2B5EF4-FFF2-40B4-BE49-F238E27FC236}">
                    <a16:creationId xmlns:a16="http://schemas.microsoft.com/office/drawing/2014/main" id="{45B93FA3-F4F2-3244-A15F-0A6190C8A1B9}"/>
                  </a:ext>
                </a:extLst>
              </p:cNvPr>
              <p:cNvGrpSpPr/>
              <p:nvPr/>
            </p:nvGrpSpPr>
            <p:grpSpPr>
              <a:xfrm>
                <a:off x="5542318" y="1273062"/>
                <a:ext cx="1819868" cy="3562024"/>
                <a:chOff x="785191" y="2181773"/>
                <a:chExt cx="1819868" cy="3562024"/>
              </a:xfrm>
            </p:grpSpPr>
            <p:sp>
              <p:nvSpPr>
                <p:cNvPr id="91" name="矩形 90">
                  <a:extLst>
                    <a:ext uri="{FF2B5EF4-FFF2-40B4-BE49-F238E27FC236}">
                      <a16:creationId xmlns:a16="http://schemas.microsoft.com/office/drawing/2014/main" id="{C02782D7-3F45-CB46-9BA1-4E9BB73B6242}"/>
                    </a:ext>
                  </a:extLst>
                </p:cNvPr>
                <p:cNvSpPr/>
                <p:nvPr/>
              </p:nvSpPr>
              <p:spPr>
                <a:xfrm>
                  <a:off x="1104900" y="2533650"/>
                  <a:ext cx="1500159" cy="3210147"/>
                </a:xfrm>
                <a:prstGeom prst="rect">
                  <a:avLst/>
                </a:prstGeom>
                <a:solidFill>
                  <a:srgbClr val="4F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92" name="矩形 91">
                  <a:extLst>
                    <a:ext uri="{FF2B5EF4-FFF2-40B4-BE49-F238E27FC236}">
                      <a16:creationId xmlns:a16="http://schemas.microsoft.com/office/drawing/2014/main" id="{6FEE2B56-0B12-D343-9A31-EB7D55B02E5F}"/>
                    </a:ext>
                  </a:extLst>
                </p:cNvPr>
                <p:cNvSpPr/>
                <p:nvPr/>
              </p:nvSpPr>
              <p:spPr>
                <a:xfrm>
                  <a:off x="785191" y="2181773"/>
                  <a:ext cx="503583" cy="494637"/>
                </a:xfrm>
                <a:prstGeom prst="rect">
                  <a:avLst/>
                </a:prstGeom>
                <a:solidFill>
                  <a:srgbClr val="C2CDE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grpSp>
          <p:sp>
            <p:nvSpPr>
              <p:cNvPr id="90" name="文本框 54">
                <a:extLst>
                  <a:ext uri="{FF2B5EF4-FFF2-40B4-BE49-F238E27FC236}">
                    <a16:creationId xmlns:a16="http://schemas.microsoft.com/office/drawing/2014/main" id="{ABF9609C-9208-BA42-9C5E-24469EADA595}"/>
                  </a:ext>
                </a:extLst>
              </p:cNvPr>
              <p:cNvSpPr txBox="1"/>
              <p:nvPr/>
            </p:nvSpPr>
            <p:spPr>
              <a:xfrm>
                <a:off x="5894337" y="1834265"/>
                <a:ext cx="1467850" cy="198515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行程车速模型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旅行时间模型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车辆</a:t>
                </a:r>
                <a:r>
                  <a:rPr lang="en-US" altLang="zh-CN" sz="1400" dirty="0">
                    <a:solidFill>
                      <a:schemeClr val="bg1"/>
                    </a:solidFill>
                    <a:latin typeface="微软雅黑" panose="020B0503020204020204" pitchFamily="34" charset="-122"/>
                    <a:ea typeface="微软雅黑" panose="020B0503020204020204" pitchFamily="34" charset="-122"/>
                  </a:rPr>
                  <a:t>OD</a:t>
                </a:r>
                <a:r>
                  <a:rPr lang="zh-CN" altLang="en-US" sz="1400" dirty="0">
                    <a:solidFill>
                      <a:schemeClr val="bg1"/>
                    </a:solidFill>
                    <a:latin typeface="微软雅黑" panose="020B0503020204020204" pitchFamily="34" charset="-122"/>
                    <a:ea typeface="微软雅黑" panose="020B0503020204020204" pitchFamily="34" charset="-122"/>
                  </a:rPr>
                  <a:t>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车流向追踪模型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流量预测模型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en-US" altLang="zh-CN" sz="1400" dirty="0">
                    <a:solidFill>
                      <a:schemeClr val="bg1"/>
                    </a:solidFill>
                    <a:latin typeface="微软雅黑" panose="020B0503020204020204" pitchFamily="34" charset="-122"/>
                    <a:ea typeface="微软雅黑" panose="020B0503020204020204" pitchFamily="34" charset="-122"/>
                  </a:rPr>
                  <a:t>……</a:t>
                </a:r>
              </a:p>
            </p:txBody>
          </p:sp>
        </p:grpSp>
        <p:grpSp>
          <p:nvGrpSpPr>
            <p:cNvPr id="84" name="组合 83">
              <a:extLst>
                <a:ext uri="{FF2B5EF4-FFF2-40B4-BE49-F238E27FC236}">
                  <a16:creationId xmlns:a16="http://schemas.microsoft.com/office/drawing/2014/main" id="{F8C71F6F-2C36-DE46-A415-70795DE30F79}"/>
                </a:ext>
              </a:extLst>
            </p:cNvPr>
            <p:cNvGrpSpPr/>
            <p:nvPr/>
          </p:nvGrpSpPr>
          <p:grpSpPr>
            <a:xfrm>
              <a:off x="6726854" y="2245251"/>
              <a:ext cx="1670672" cy="3562024"/>
              <a:chOff x="5697609" y="1273062"/>
              <a:chExt cx="1670672" cy="3562024"/>
            </a:xfrm>
          </p:grpSpPr>
          <p:grpSp>
            <p:nvGrpSpPr>
              <p:cNvPr id="85" name="组合 84">
                <a:extLst>
                  <a:ext uri="{FF2B5EF4-FFF2-40B4-BE49-F238E27FC236}">
                    <a16:creationId xmlns:a16="http://schemas.microsoft.com/office/drawing/2014/main" id="{2C9D1F95-4157-F944-B868-83E0D4464E45}"/>
                  </a:ext>
                </a:extLst>
              </p:cNvPr>
              <p:cNvGrpSpPr/>
              <p:nvPr/>
            </p:nvGrpSpPr>
            <p:grpSpPr>
              <a:xfrm>
                <a:off x="5697609" y="1273062"/>
                <a:ext cx="1670672" cy="3562024"/>
                <a:chOff x="940482" y="2181773"/>
                <a:chExt cx="1670672" cy="3562024"/>
              </a:xfrm>
            </p:grpSpPr>
            <p:sp>
              <p:nvSpPr>
                <p:cNvPr id="87" name="矩形 86">
                  <a:extLst>
                    <a:ext uri="{FF2B5EF4-FFF2-40B4-BE49-F238E27FC236}">
                      <a16:creationId xmlns:a16="http://schemas.microsoft.com/office/drawing/2014/main" id="{1CED3D0B-1CD7-344A-BD75-E23B4F8CA7E4}"/>
                    </a:ext>
                  </a:extLst>
                </p:cNvPr>
                <p:cNvSpPr/>
                <p:nvPr/>
              </p:nvSpPr>
              <p:spPr>
                <a:xfrm>
                  <a:off x="1260192" y="2533650"/>
                  <a:ext cx="1350962" cy="3210147"/>
                </a:xfrm>
                <a:prstGeom prst="rect">
                  <a:avLst/>
                </a:prstGeom>
                <a:solidFill>
                  <a:srgbClr val="4F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8" name="矩形 87">
                  <a:extLst>
                    <a:ext uri="{FF2B5EF4-FFF2-40B4-BE49-F238E27FC236}">
                      <a16:creationId xmlns:a16="http://schemas.microsoft.com/office/drawing/2014/main" id="{D1CE8DB8-99A9-5440-AA67-BB26B2607F50}"/>
                    </a:ext>
                  </a:extLst>
                </p:cNvPr>
                <p:cNvSpPr/>
                <p:nvPr/>
              </p:nvSpPr>
              <p:spPr>
                <a:xfrm>
                  <a:off x="940482" y="2181773"/>
                  <a:ext cx="503583" cy="494637"/>
                </a:xfrm>
                <a:prstGeom prst="rect">
                  <a:avLst/>
                </a:prstGeom>
                <a:solidFill>
                  <a:srgbClr val="C2CDE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grpSp>
          <p:sp>
            <p:nvSpPr>
              <p:cNvPr id="86" name="文本框 48">
                <a:extLst>
                  <a:ext uri="{FF2B5EF4-FFF2-40B4-BE49-F238E27FC236}">
                    <a16:creationId xmlns:a16="http://schemas.microsoft.com/office/drawing/2014/main" id="{8FB66F6F-6910-1A4A-94ED-F24B49C69DE5}"/>
                  </a:ext>
                </a:extLst>
              </p:cNvPr>
              <p:cNvSpPr txBox="1"/>
              <p:nvPr/>
            </p:nvSpPr>
            <p:spPr>
              <a:xfrm>
                <a:off x="6049628" y="1834265"/>
                <a:ext cx="1293318" cy="284693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公交客流</a:t>
                </a:r>
                <a:r>
                  <a:rPr lang="en-US" altLang="zh-CN" sz="1400" dirty="0">
                    <a:solidFill>
                      <a:schemeClr val="bg1"/>
                    </a:solidFill>
                    <a:latin typeface="微软雅黑" panose="020B0503020204020204" pitchFamily="34" charset="-122"/>
                    <a:ea typeface="微软雅黑" panose="020B0503020204020204" pitchFamily="34" charset="-122"/>
                  </a:rPr>
                  <a:t>OD</a:t>
                </a:r>
                <a:r>
                  <a:rPr lang="zh-CN" altLang="en-US" sz="1400" dirty="0">
                    <a:solidFill>
                      <a:schemeClr val="bg1"/>
                    </a:solidFill>
                    <a:latin typeface="微软雅黑" panose="020B0503020204020204" pitchFamily="34" charset="-122"/>
                    <a:ea typeface="微软雅黑" panose="020B0503020204020204" pitchFamily="34" charset="-122"/>
                  </a:rPr>
                  <a:t>反推</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轨道乘车轨迹模型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客流吸引范围模型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轨道沿线职住平衡模型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客流集散方式模型</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en-US" altLang="zh-CN" sz="1400" dirty="0">
                    <a:solidFill>
                      <a:schemeClr val="bg1"/>
                    </a:solidFill>
                    <a:latin typeface="微软雅黑" panose="020B0503020204020204" pitchFamily="34" charset="-122"/>
                    <a:ea typeface="微软雅黑" panose="020B0503020204020204" pitchFamily="34" charset="-122"/>
                  </a:rPr>
                  <a:t>……</a:t>
                </a:r>
              </a:p>
            </p:txBody>
          </p:sp>
        </p:grpSp>
      </p:grpSp>
      <p:sp>
        <p:nvSpPr>
          <p:cNvPr id="27" name="页脚占位符 4">
            <a:extLst>
              <a:ext uri="{FF2B5EF4-FFF2-40B4-BE49-F238E27FC236}">
                <a16:creationId xmlns:a16="http://schemas.microsoft.com/office/drawing/2014/main" id="{87B86C02-8A26-4D4B-866E-3E6327C97D4D}"/>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042919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28</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sp>
        <p:nvSpPr>
          <p:cNvPr id="33" name="矩形 32">
            <a:extLst>
              <a:ext uri="{FF2B5EF4-FFF2-40B4-BE49-F238E27FC236}">
                <a16:creationId xmlns:a16="http://schemas.microsoft.com/office/drawing/2014/main" id="{4851F96F-58D3-7B40-ABCE-DCBC5C2C269B}"/>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停车场剩余车位监测（深圳）</a:t>
            </a:r>
          </a:p>
        </p:txBody>
      </p:sp>
      <p:sp>
        <p:nvSpPr>
          <p:cNvPr id="34" name="矩形 33">
            <a:extLst>
              <a:ext uri="{FF2B5EF4-FFF2-40B4-BE49-F238E27FC236}">
                <a16:creationId xmlns:a16="http://schemas.microsoft.com/office/drawing/2014/main" id="{814EC3FC-C722-A244-BCF4-F31BFA60726B}"/>
              </a:ext>
            </a:extLst>
          </p:cNvPr>
          <p:cNvSpPr/>
          <p:nvPr/>
        </p:nvSpPr>
        <p:spPr>
          <a:xfrm>
            <a:off x="5602304" y="4447609"/>
            <a:ext cx="3118699" cy="1369606"/>
          </a:xfrm>
          <a:prstGeom prst="rect">
            <a:avLst/>
          </a:prstGeom>
        </p:spPr>
        <p:txBody>
          <a:bodyPr wrap="square">
            <a:spAutoFit/>
          </a:bodyPr>
          <a:lstStyle/>
          <a:p>
            <a:pPr lvl="0">
              <a:lnSpc>
                <a:spcPct val="150000"/>
              </a:lnSpc>
              <a:spcAft>
                <a:spcPts val="600"/>
              </a:spcAft>
            </a:pPr>
            <a:r>
              <a:rPr lang="zh-CN" altLang="en-US" sz="2000" b="1" dirty="0">
                <a:solidFill>
                  <a:srgbClr val="2B426C"/>
                </a:solidFill>
                <a:latin typeface="微软雅黑" panose="020B0503020204020204" pitchFamily="34" charset="-122"/>
                <a:ea typeface="微软雅黑" panose="020B0503020204020204" pitchFamily="34" charset="-122"/>
              </a:rPr>
              <a:t>功能：</a:t>
            </a:r>
            <a:endParaRPr lang="en-US" altLang="zh-CN" sz="1600" dirty="0">
              <a:solidFill>
                <a:srgbClr val="2B426C"/>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rgbClr val="2B426C"/>
                </a:solidFill>
                <a:latin typeface="微软雅黑" panose="020B0503020204020204" pitchFamily="34" charset="-122"/>
                <a:ea typeface="微软雅黑" panose="020B0503020204020204" pitchFamily="34" charset="-122"/>
              </a:rPr>
              <a:t>配合移动</a:t>
            </a:r>
            <a:r>
              <a:rPr lang="en-US" altLang="zh-CN" sz="1600" dirty="0">
                <a:solidFill>
                  <a:srgbClr val="2B426C"/>
                </a:solidFill>
                <a:latin typeface="微软雅黑" panose="020B0503020204020204" pitchFamily="34" charset="-122"/>
                <a:ea typeface="微软雅黑" panose="020B0503020204020204" pitchFamily="34" charset="-122"/>
              </a:rPr>
              <a:t>APP</a:t>
            </a:r>
            <a:r>
              <a:rPr lang="zh-CN" altLang="en-US" sz="1600" dirty="0">
                <a:solidFill>
                  <a:srgbClr val="2B426C"/>
                </a:solidFill>
                <a:latin typeface="微软雅黑" panose="020B0503020204020204" pitchFamily="34" charset="-122"/>
                <a:ea typeface="微软雅黑" panose="020B0503020204020204" pitchFamily="34" charset="-122"/>
              </a:rPr>
              <a:t>进行</a:t>
            </a:r>
            <a:r>
              <a:rPr lang="zh-CN" altLang="en-US" sz="1600" b="1" dirty="0">
                <a:solidFill>
                  <a:srgbClr val="2B426C"/>
                </a:solidFill>
                <a:latin typeface="微软雅黑" panose="020B0503020204020204" pitchFamily="34" charset="-122"/>
                <a:ea typeface="微软雅黑" panose="020B0503020204020204" pitchFamily="34" charset="-122"/>
              </a:rPr>
              <a:t>电子化收费。引导</a:t>
            </a:r>
            <a:r>
              <a:rPr lang="zh-CN" altLang="en-US" sz="1600" dirty="0">
                <a:solidFill>
                  <a:srgbClr val="2B426C"/>
                </a:solidFill>
                <a:latin typeface="微软雅黑" panose="020B0503020204020204" pitchFamily="34" charset="-122"/>
                <a:ea typeface="微软雅黑" panose="020B0503020204020204" pitchFamily="34" charset="-122"/>
              </a:rPr>
              <a:t>用户前往空闲车位处。</a:t>
            </a:r>
          </a:p>
        </p:txBody>
      </p:sp>
      <p:sp>
        <p:nvSpPr>
          <p:cNvPr id="35" name="矩形 34">
            <a:extLst>
              <a:ext uri="{FF2B5EF4-FFF2-40B4-BE49-F238E27FC236}">
                <a16:creationId xmlns:a16="http://schemas.microsoft.com/office/drawing/2014/main" id="{81C520C4-F6ED-5842-A293-C63656AF6022}"/>
              </a:ext>
            </a:extLst>
          </p:cNvPr>
          <p:cNvSpPr/>
          <p:nvPr/>
        </p:nvSpPr>
        <p:spPr>
          <a:xfrm>
            <a:off x="5545171" y="2379622"/>
            <a:ext cx="3232967" cy="1738938"/>
          </a:xfrm>
          <a:prstGeom prst="rect">
            <a:avLst/>
          </a:prstGeom>
        </p:spPr>
        <p:txBody>
          <a:bodyPr wrap="square">
            <a:spAutoFit/>
          </a:bodyPr>
          <a:lstStyle/>
          <a:p>
            <a:pPr>
              <a:lnSpc>
                <a:spcPct val="150000"/>
              </a:lnSpc>
              <a:spcAft>
                <a:spcPts val="600"/>
              </a:spcAft>
            </a:pPr>
            <a:r>
              <a:rPr lang="zh-CN" altLang="en-US" sz="2000" b="1" dirty="0">
                <a:solidFill>
                  <a:srgbClr val="2B426C"/>
                </a:solidFill>
                <a:latin typeface="微软雅黑" panose="020B0503020204020204" pitchFamily="34" charset="-122"/>
                <a:ea typeface="微软雅黑" panose="020B0503020204020204" pitchFamily="34" charset="-122"/>
              </a:rPr>
              <a:t>信息：</a:t>
            </a:r>
            <a:endParaRPr lang="en-US" altLang="zh-CN" sz="2000" b="1" dirty="0">
              <a:solidFill>
                <a:srgbClr val="2B426C"/>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路外</a:t>
            </a:r>
            <a:r>
              <a:rPr lang="en-US" altLang="zh-CN" sz="1600" dirty="0">
                <a:solidFill>
                  <a:srgbClr val="2B426C"/>
                </a:solidFill>
                <a:latin typeface="微软雅黑" panose="020B0503020204020204" pitchFamily="34" charset="-122"/>
                <a:ea typeface="微软雅黑" panose="020B0503020204020204" pitchFamily="34" charset="-122"/>
              </a:rPr>
              <a:t>/</a:t>
            </a:r>
            <a:r>
              <a:rPr lang="zh-CN" altLang="en-US" sz="1600" dirty="0">
                <a:solidFill>
                  <a:srgbClr val="2B426C"/>
                </a:solidFill>
                <a:latin typeface="微软雅黑" panose="020B0503020204020204" pitchFamily="34" charset="-122"/>
                <a:ea typeface="微软雅黑" panose="020B0503020204020204" pitchFamily="34" charset="-122"/>
              </a:rPr>
              <a:t>路内停车场</a:t>
            </a:r>
            <a:r>
              <a:rPr lang="zh-CN" altLang="en-US" sz="1600" dirty="0">
                <a:solidFill>
                  <a:srgbClr val="FF0000"/>
                </a:solidFill>
                <a:latin typeface="微软雅黑" panose="020B0503020204020204" pitchFamily="34" charset="-122"/>
                <a:ea typeface="微软雅黑" panose="020B0503020204020204" pitchFamily="34" charset="-122"/>
              </a:rPr>
              <a:t>位置</a:t>
            </a:r>
            <a:endParaRPr lang="en-US" altLang="zh-CN" sz="1600"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实时剩余</a:t>
            </a:r>
            <a:r>
              <a:rPr lang="zh-CN" altLang="en-US" sz="1600" dirty="0">
                <a:solidFill>
                  <a:srgbClr val="FF0000"/>
                </a:solidFill>
                <a:latin typeface="微软雅黑" panose="020B0503020204020204" pitchFamily="34" charset="-122"/>
                <a:ea typeface="微软雅黑" panose="020B0503020204020204" pitchFamily="34" charset="-122"/>
              </a:rPr>
              <a:t>车位数</a:t>
            </a:r>
            <a:endParaRPr lang="en-US" altLang="zh-CN" sz="1600"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饱和度与停车</a:t>
            </a:r>
            <a:r>
              <a:rPr lang="zh-CN" altLang="en-US" sz="1600" dirty="0">
                <a:solidFill>
                  <a:srgbClr val="FF0000"/>
                </a:solidFill>
                <a:latin typeface="微软雅黑" panose="020B0503020204020204" pitchFamily="34" charset="-122"/>
                <a:ea typeface="微软雅黑" panose="020B0503020204020204" pitchFamily="34" charset="-122"/>
              </a:rPr>
              <a:t>价格</a:t>
            </a:r>
          </a:p>
        </p:txBody>
      </p:sp>
      <p:grpSp>
        <p:nvGrpSpPr>
          <p:cNvPr id="36" name="组合 35">
            <a:extLst>
              <a:ext uri="{FF2B5EF4-FFF2-40B4-BE49-F238E27FC236}">
                <a16:creationId xmlns:a16="http://schemas.microsoft.com/office/drawing/2014/main" id="{F3D10E13-7095-E24C-A3A5-F13619D9E958}"/>
              </a:ext>
            </a:extLst>
          </p:cNvPr>
          <p:cNvGrpSpPr/>
          <p:nvPr/>
        </p:nvGrpSpPr>
        <p:grpSpPr>
          <a:xfrm>
            <a:off x="290305" y="2379622"/>
            <a:ext cx="5140598" cy="3506686"/>
            <a:chOff x="257502" y="2775998"/>
            <a:chExt cx="5140598" cy="3506686"/>
          </a:xfrm>
        </p:grpSpPr>
        <p:pic>
          <p:nvPicPr>
            <p:cNvPr id="37" name="图片 36">
              <a:extLst>
                <a:ext uri="{FF2B5EF4-FFF2-40B4-BE49-F238E27FC236}">
                  <a16:creationId xmlns:a16="http://schemas.microsoft.com/office/drawing/2014/main" id="{8E6FC8E1-4E13-4943-9030-97BC310D1F16}"/>
                </a:ext>
              </a:extLst>
            </p:cNvPr>
            <p:cNvPicPr>
              <a:picLocks noChangeAspect="1"/>
            </p:cNvPicPr>
            <p:nvPr/>
          </p:nvPicPr>
          <p:blipFill rotWithShape="1">
            <a:blip r:embed="rId3" cstate="print"/>
            <a:srcRect r="26466" b="18781"/>
            <a:stretch/>
          </p:blipFill>
          <p:spPr>
            <a:xfrm>
              <a:off x="693429" y="2775998"/>
              <a:ext cx="4704671" cy="3506686"/>
            </a:xfrm>
            <a:prstGeom prst="rect">
              <a:avLst/>
            </a:prstGeom>
          </p:spPr>
        </p:pic>
        <p:sp>
          <p:nvSpPr>
            <p:cNvPr id="38" name="椭圆 37">
              <a:extLst>
                <a:ext uri="{FF2B5EF4-FFF2-40B4-BE49-F238E27FC236}">
                  <a16:creationId xmlns:a16="http://schemas.microsoft.com/office/drawing/2014/main" id="{A44B1938-F1D0-4B4D-8C80-8624CA130D2E}"/>
                </a:ext>
              </a:extLst>
            </p:cNvPr>
            <p:cNvSpPr/>
            <p:nvPr/>
          </p:nvSpPr>
          <p:spPr>
            <a:xfrm>
              <a:off x="3036797" y="4818089"/>
              <a:ext cx="1405097" cy="1405097"/>
            </a:xfrm>
            <a:prstGeom prst="ellipse">
              <a:avLst/>
            </a:prstGeom>
            <a:blipFill dpi="0" rotWithShape="1">
              <a:blip r:embed="rId4" cstate="print"/>
              <a:srcRect/>
              <a:stretch>
                <a:fillRect l="-1000" r="1000"/>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椭圆 38">
              <a:extLst>
                <a:ext uri="{FF2B5EF4-FFF2-40B4-BE49-F238E27FC236}">
                  <a16:creationId xmlns:a16="http://schemas.microsoft.com/office/drawing/2014/main" id="{35A72F66-2740-854F-9DE1-DA385B96F865}"/>
                </a:ext>
              </a:extLst>
            </p:cNvPr>
            <p:cNvSpPr/>
            <p:nvPr/>
          </p:nvSpPr>
          <p:spPr>
            <a:xfrm>
              <a:off x="257502" y="2994999"/>
              <a:ext cx="1823090" cy="1823090"/>
            </a:xfrm>
            <a:prstGeom prst="ellipse">
              <a:avLst/>
            </a:prstGeom>
            <a:blipFill dpi="0" rotWithShape="1">
              <a:blip r:embed="rId5" cstate="print"/>
              <a:srcRect/>
              <a:stretch>
                <a:fillRect l="-1000" r="1000"/>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3" name="页脚占位符 4">
            <a:extLst>
              <a:ext uri="{FF2B5EF4-FFF2-40B4-BE49-F238E27FC236}">
                <a16:creationId xmlns:a16="http://schemas.microsoft.com/office/drawing/2014/main" id="{E99BB55B-9C8C-6C49-918E-6E50FE8174BF}"/>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43423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29</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sp>
        <p:nvSpPr>
          <p:cNvPr id="33" name="矩形 32">
            <a:extLst>
              <a:ext uri="{FF2B5EF4-FFF2-40B4-BE49-F238E27FC236}">
                <a16:creationId xmlns:a16="http://schemas.microsoft.com/office/drawing/2014/main" id="{4851F96F-58D3-7B40-ABCE-DCBC5C2C269B}"/>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道路运行指数动态（深圳）</a:t>
            </a:r>
          </a:p>
        </p:txBody>
      </p:sp>
      <p:sp>
        <p:nvSpPr>
          <p:cNvPr id="14" name="矩形 13">
            <a:extLst>
              <a:ext uri="{FF2B5EF4-FFF2-40B4-BE49-F238E27FC236}">
                <a16:creationId xmlns:a16="http://schemas.microsoft.com/office/drawing/2014/main" id="{F984EA65-E2E6-1541-A696-94C217DC5B01}"/>
              </a:ext>
            </a:extLst>
          </p:cNvPr>
          <p:cNvSpPr/>
          <p:nvPr/>
        </p:nvSpPr>
        <p:spPr>
          <a:xfrm>
            <a:off x="5523283" y="2829759"/>
            <a:ext cx="3232967" cy="193899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道路交通运行指数是对路网交通总体运行状况进行定量评估的</a:t>
            </a:r>
            <a:r>
              <a:rPr lang="zh-CN" altLang="en-US" sz="1600" dirty="0">
                <a:solidFill>
                  <a:srgbClr val="FF0000"/>
                </a:solidFill>
                <a:latin typeface="微软雅黑" panose="020B0503020204020204" pitchFamily="34" charset="-122"/>
                <a:ea typeface="微软雅黑" panose="020B0503020204020204" pitchFamily="34" charset="-122"/>
              </a:rPr>
              <a:t>综合性指标</a:t>
            </a:r>
            <a:endParaRPr lang="en-US" altLang="zh-CN" sz="1600"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简单、直观，实时发布</a:t>
            </a:r>
            <a:endParaRPr lang="en-US" altLang="zh-CN" sz="1600" dirty="0">
              <a:solidFill>
                <a:srgbClr val="2B426C"/>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覆盖范围广、准确性高</a:t>
            </a:r>
          </a:p>
        </p:txBody>
      </p:sp>
      <p:pic>
        <p:nvPicPr>
          <p:cNvPr id="15" name="图片 14">
            <a:extLst>
              <a:ext uri="{FF2B5EF4-FFF2-40B4-BE49-F238E27FC236}">
                <a16:creationId xmlns:a16="http://schemas.microsoft.com/office/drawing/2014/main" id="{BB3FD07C-9F22-D548-87BF-80A7BCE12FE9}"/>
              </a:ext>
            </a:extLst>
          </p:cNvPr>
          <p:cNvPicPr>
            <a:picLocks noChangeAspect="1"/>
          </p:cNvPicPr>
          <p:nvPr/>
        </p:nvPicPr>
        <p:blipFill rotWithShape="1">
          <a:blip r:embed="rId3" cstate="print"/>
          <a:srcRect l="1129" t="37143" r="21644"/>
          <a:stretch/>
        </p:blipFill>
        <p:spPr>
          <a:xfrm>
            <a:off x="704344" y="2405692"/>
            <a:ext cx="4432118" cy="2067986"/>
          </a:xfrm>
          <a:prstGeom prst="rect">
            <a:avLst/>
          </a:prstGeom>
        </p:spPr>
      </p:pic>
      <p:grpSp>
        <p:nvGrpSpPr>
          <p:cNvPr id="16" name="组合 15">
            <a:extLst>
              <a:ext uri="{FF2B5EF4-FFF2-40B4-BE49-F238E27FC236}">
                <a16:creationId xmlns:a16="http://schemas.microsoft.com/office/drawing/2014/main" id="{5CD4CF8E-2A03-5142-800D-D0A9CEC15ED5}"/>
              </a:ext>
            </a:extLst>
          </p:cNvPr>
          <p:cNvGrpSpPr/>
          <p:nvPr/>
        </p:nvGrpSpPr>
        <p:grpSpPr>
          <a:xfrm>
            <a:off x="704344" y="4473678"/>
            <a:ext cx="4432117" cy="258008"/>
            <a:chOff x="693428" y="5718329"/>
            <a:chExt cx="4705793" cy="273939"/>
          </a:xfrm>
        </p:grpSpPr>
        <p:sp>
          <p:nvSpPr>
            <p:cNvPr id="21" name="矩形 20">
              <a:extLst>
                <a:ext uri="{FF2B5EF4-FFF2-40B4-BE49-F238E27FC236}">
                  <a16:creationId xmlns:a16="http://schemas.microsoft.com/office/drawing/2014/main" id="{7A174242-F46C-8241-B3B7-E740F1C5BFEE}"/>
                </a:ext>
              </a:extLst>
            </p:cNvPr>
            <p:cNvSpPr/>
            <p:nvPr/>
          </p:nvSpPr>
          <p:spPr>
            <a:xfrm>
              <a:off x="693428" y="5718329"/>
              <a:ext cx="792472" cy="273939"/>
            </a:xfrm>
            <a:prstGeom prst="rect">
              <a:avLst/>
            </a:prstGeom>
            <a:solidFill>
              <a:srgbClr val="009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dirty="0">
                  <a:solidFill>
                    <a:schemeClr val="tx1"/>
                  </a:solidFill>
                  <a:latin typeface="微软雅黑" panose="020B0503020204020204" pitchFamily="34" charset="-122"/>
                  <a:ea typeface="微软雅黑" panose="020B0503020204020204" pitchFamily="34" charset="-122"/>
                </a:rPr>
                <a:t>畅通</a:t>
              </a:r>
            </a:p>
          </p:txBody>
        </p:sp>
        <p:sp>
          <p:nvSpPr>
            <p:cNvPr id="22" name="矩形 21">
              <a:extLst>
                <a:ext uri="{FF2B5EF4-FFF2-40B4-BE49-F238E27FC236}">
                  <a16:creationId xmlns:a16="http://schemas.microsoft.com/office/drawing/2014/main" id="{CAA7F277-703C-3341-A0AD-593D734ADF18}"/>
                </a:ext>
              </a:extLst>
            </p:cNvPr>
            <p:cNvSpPr/>
            <p:nvPr/>
          </p:nvSpPr>
          <p:spPr>
            <a:xfrm>
              <a:off x="1485900" y="5718329"/>
              <a:ext cx="792472" cy="273939"/>
            </a:xfrm>
            <a:prstGeom prst="rect">
              <a:avLst/>
            </a:prstGeom>
            <a:solidFill>
              <a:srgbClr val="03FF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dirty="0">
                  <a:solidFill>
                    <a:schemeClr val="tx1"/>
                  </a:solidFill>
                  <a:latin typeface="微软雅黑" panose="020B0503020204020204" pitchFamily="34" charset="-122"/>
                  <a:ea typeface="微软雅黑" panose="020B0503020204020204" pitchFamily="34" charset="-122"/>
                </a:rPr>
                <a:t>基本畅通</a:t>
              </a:r>
            </a:p>
          </p:txBody>
        </p:sp>
        <p:sp>
          <p:nvSpPr>
            <p:cNvPr id="23" name="矩形 22">
              <a:extLst>
                <a:ext uri="{FF2B5EF4-FFF2-40B4-BE49-F238E27FC236}">
                  <a16:creationId xmlns:a16="http://schemas.microsoft.com/office/drawing/2014/main" id="{8AA42625-2D6C-8B4F-B813-0E6D6692ACA2}"/>
                </a:ext>
              </a:extLst>
            </p:cNvPr>
            <p:cNvSpPr/>
            <p:nvPr/>
          </p:nvSpPr>
          <p:spPr>
            <a:xfrm>
              <a:off x="2278372" y="5718329"/>
              <a:ext cx="792472" cy="273939"/>
            </a:xfrm>
            <a:prstGeom prst="rect">
              <a:avLst/>
            </a:prstGeom>
            <a:solidFill>
              <a:srgbClr val="E4E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dirty="0">
                  <a:solidFill>
                    <a:schemeClr val="tx1"/>
                  </a:solidFill>
                  <a:latin typeface="微软雅黑" panose="020B0503020204020204" pitchFamily="34" charset="-122"/>
                  <a:ea typeface="微软雅黑" panose="020B0503020204020204" pitchFamily="34" charset="-122"/>
                </a:rPr>
                <a:t>缓行</a:t>
              </a:r>
            </a:p>
          </p:txBody>
        </p:sp>
        <p:sp>
          <p:nvSpPr>
            <p:cNvPr id="24" name="矩形 23">
              <a:extLst>
                <a:ext uri="{FF2B5EF4-FFF2-40B4-BE49-F238E27FC236}">
                  <a16:creationId xmlns:a16="http://schemas.microsoft.com/office/drawing/2014/main" id="{0EDCAE51-7A88-D443-9598-BA2B9D58A04F}"/>
                </a:ext>
              </a:extLst>
            </p:cNvPr>
            <p:cNvSpPr/>
            <p:nvPr/>
          </p:nvSpPr>
          <p:spPr>
            <a:xfrm>
              <a:off x="3070844" y="5718329"/>
              <a:ext cx="792472" cy="273939"/>
            </a:xfrm>
            <a:prstGeom prst="rect">
              <a:avLst/>
            </a:prstGeom>
            <a:solidFill>
              <a:srgbClr val="E56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dirty="0">
                  <a:solidFill>
                    <a:schemeClr val="tx1"/>
                  </a:solidFill>
                  <a:latin typeface="微软雅黑" panose="020B0503020204020204" pitchFamily="34" charset="-122"/>
                  <a:ea typeface="微软雅黑" panose="020B0503020204020204" pitchFamily="34" charset="-122"/>
                </a:rPr>
                <a:t>较拥堵</a:t>
              </a:r>
            </a:p>
          </p:txBody>
        </p:sp>
        <p:sp>
          <p:nvSpPr>
            <p:cNvPr id="25" name="矩形 24">
              <a:extLst>
                <a:ext uri="{FF2B5EF4-FFF2-40B4-BE49-F238E27FC236}">
                  <a16:creationId xmlns:a16="http://schemas.microsoft.com/office/drawing/2014/main" id="{2928B412-38D9-2448-8A0B-44D0EFB6F2B2}"/>
                </a:ext>
              </a:extLst>
            </p:cNvPr>
            <p:cNvSpPr/>
            <p:nvPr/>
          </p:nvSpPr>
          <p:spPr>
            <a:xfrm>
              <a:off x="3863316" y="5718329"/>
              <a:ext cx="792472" cy="273939"/>
            </a:xfrm>
            <a:prstGeom prst="rect">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dirty="0">
                  <a:solidFill>
                    <a:schemeClr val="tx1"/>
                  </a:solidFill>
                  <a:latin typeface="微软雅黑" panose="020B0503020204020204" pitchFamily="34" charset="-122"/>
                  <a:ea typeface="微软雅黑" panose="020B0503020204020204" pitchFamily="34" charset="-122"/>
                </a:rPr>
                <a:t>拥堵</a:t>
              </a:r>
            </a:p>
          </p:txBody>
        </p:sp>
        <p:sp>
          <p:nvSpPr>
            <p:cNvPr id="26" name="矩形 25">
              <a:extLst>
                <a:ext uri="{FF2B5EF4-FFF2-40B4-BE49-F238E27FC236}">
                  <a16:creationId xmlns:a16="http://schemas.microsoft.com/office/drawing/2014/main" id="{869EB56D-4374-1847-A956-DAFBB97A39EA}"/>
                </a:ext>
              </a:extLst>
            </p:cNvPr>
            <p:cNvSpPr/>
            <p:nvPr/>
          </p:nvSpPr>
          <p:spPr>
            <a:xfrm>
              <a:off x="4655788" y="5718329"/>
              <a:ext cx="743433" cy="273939"/>
            </a:xfrm>
            <a:prstGeom prst="rect">
              <a:avLst/>
            </a:prstGeom>
            <a:solidFill>
              <a:srgbClr val="858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dirty="0">
                  <a:solidFill>
                    <a:schemeClr val="tx1"/>
                  </a:solidFill>
                  <a:latin typeface="微软雅黑" panose="020B0503020204020204" pitchFamily="34" charset="-122"/>
                  <a:ea typeface="微软雅黑" panose="020B0503020204020204" pitchFamily="34" charset="-122"/>
                </a:rPr>
                <a:t>暂无数据</a:t>
              </a:r>
            </a:p>
          </p:txBody>
        </p:sp>
      </p:grpSp>
      <p:grpSp>
        <p:nvGrpSpPr>
          <p:cNvPr id="17" name="组合 16">
            <a:extLst>
              <a:ext uri="{FF2B5EF4-FFF2-40B4-BE49-F238E27FC236}">
                <a16:creationId xmlns:a16="http://schemas.microsoft.com/office/drawing/2014/main" id="{1765AF47-5B0B-7D4F-81B3-DED74A17A778}"/>
              </a:ext>
            </a:extLst>
          </p:cNvPr>
          <p:cNvGrpSpPr/>
          <p:nvPr/>
        </p:nvGrpSpPr>
        <p:grpSpPr>
          <a:xfrm>
            <a:off x="704344" y="5004203"/>
            <a:ext cx="4432118" cy="1029630"/>
            <a:chOff x="693429" y="5032100"/>
            <a:chExt cx="4432118" cy="1029630"/>
          </a:xfrm>
        </p:grpSpPr>
        <p:pic>
          <p:nvPicPr>
            <p:cNvPr id="19" name="图片 18">
              <a:extLst>
                <a:ext uri="{FF2B5EF4-FFF2-40B4-BE49-F238E27FC236}">
                  <a16:creationId xmlns:a16="http://schemas.microsoft.com/office/drawing/2014/main" id="{49B720E6-8501-DD4F-BB56-55D27940FE88}"/>
                </a:ext>
              </a:extLst>
            </p:cNvPr>
            <p:cNvPicPr>
              <a:picLocks noChangeAspect="1"/>
            </p:cNvPicPr>
            <p:nvPr/>
          </p:nvPicPr>
          <p:blipFill rotWithShape="1">
            <a:blip r:embed="rId4" cstate="print"/>
            <a:srcRect b="85619"/>
            <a:stretch/>
          </p:blipFill>
          <p:spPr>
            <a:xfrm>
              <a:off x="693429" y="5032100"/>
              <a:ext cx="4432118" cy="199759"/>
            </a:xfrm>
            <a:prstGeom prst="rect">
              <a:avLst/>
            </a:prstGeom>
          </p:spPr>
        </p:pic>
        <p:pic>
          <p:nvPicPr>
            <p:cNvPr id="20" name="图片 19">
              <a:extLst>
                <a:ext uri="{FF2B5EF4-FFF2-40B4-BE49-F238E27FC236}">
                  <a16:creationId xmlns:a16="http://schemas.microsoft.com/office/drawing/2014/main" id="{2B02FA4F-FE96-1F42-8135-D50D7E8D1A66}"/>
                </a:ext>
              </a:extLst>
            </p:cNvPr>
            <p:cNvPicPr>
              <a:picLocks noChangeAspect="1"/>
            </p:cNvPicPr>
            <p:nvPr/>
          </p:nvPicPr>
          <p:blipFill rotWithShape="1">
            <a:blip r:embed="rId4" cstate="print"/>
            <a:srcRect t="40019"/>
            <a:stretch/>
          </p:blipFill>
          <p:spPr>
            <a:xfrm>
              <a:off x="693429" y="5228546"/>
              <a:ext cx="4432118" cy="833184"/>
            </a:xfrm>
            <a:prstGeom prst="rect">
              <a:avLst/>
            </a:prstGeom>
          </p:spPr>
        </p:pic>
      </p:grpSp>
      <p:sp>
        <p:nvSpPr>
          <p:cNvPr id="18" name="文本框 44">
            <a:extLst>
              <a:ext uri="{FF2B5EF4-FFF2-40B4-BE49-F238E27FC236}">
                <a16:creationId xmlns:a16="http://schemas.microsoft.com/office/drawing/2014/main" id="{87F25F78-3988-B943-B9BA-B16616F1760F}"/>
              </a:ext>
            </a:extLst>
          </p:cNvPr>
          <p:cNvSpPr txBox="1"/>
          <p:nvPr/>
        </p:nvSpPr>
        <p:spPr>
          <a:xfrm>
            <a:off x="6746789" y="5478741"/>
            <a:ext cx="2179525"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600" dirty="0">
                <a:solidFill>
                  <a:srgbClr val="1F497D"/>
                </a:solidFill>
                <a:latin typeface="微软雅黑" panose="020B0503020204020204" pitchFamily="34" charset="-122"/>
                <a:ea typeface="微软雅黑" panose="020B0503020204020204" pitchFamily="34" charset="-122"/>
              </a:rPr>
              <a:t>运行指数说明见下页</a:t>
            </a:r>
          </a:p>
        </p:txBody>
      </p:sp>
    </p:spTree>
    <p:extLst>
      <p:ext uri="{BB962C8B-B14F-4D97-AF65-F5344CB8AC3E}">
        <p14:creationId xmlns:p14="http://schemas.microsoft.com/office/powerpoint/2010/main" val="150435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交通大数据概述</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a:xfrm>
            <a:off x="457200" y="1524000"/>
            <a:ext cx="8229600" cy="4876800"/>
          </a:xfrm>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掌握交通大数据的定义与特征</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了解大数据在交通领域的发展历程和应用场景</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介绍代表性的交通大数据类型</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掌握对交通数据进行分析建模的典型流程</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a:t>
            </a:fld>
            <a:endParaRPr lang="en-US" altLang="zh-CN" dirty="0"/>
          </a:p>
        </p:txBody>
      </p:sp>
    </p:spTree>
    <p:extLst>
      <p:ext uri="{BB962C8B-B14F-4D97-AF65-F5344CB8AC3E}">
        <p14:creationId xmlns:p14="http://schemas.microsoft.com/office/powerpoint/2010/main" val="1687321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30</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sp>
        <p:nvSpPr>
          <p:cNvPr id="33" name="矩形 32">
            <a:extLst>
              <a:ext uri="{FF2B5EF4-FFF2-40B4-BE49-F238E27FC236}">
                <a16:creationId xmlns:a16="http://schemas.microsoft.com/office/drawing/2014/main" id="{4851F96F-58D3-7B40-ABCE-DCBC5C2C269B}"/>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道路运行指数动态（深圳）</a:t>
            </a:r>
          </a:p>
        </p:txBody>
      </p:sp>
      <p:pic>
        <p:nvPicPr>
          <p:cNvPr id="32" name="图片 31">
            <a:extLst>
              <a:ext uri="{FF2B5EF4-FFF2-40B4-BE49-F238E27FC236}">
                <a16:creationId xmlns:a16="http://schemas.microsoft.com/office/drawing/2014/main" id="{FE0D675F-53D7-9F4E-856B-5898094B9A45}"/>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colorTemperature colorTemp="8800"/>
                    </a14:imgEffect>
                  </a14:imgLayer>
                </a14:imgProps>
              </a:ext>
            </a:extLst>
          </a:blip>
          <a:srcRect t="13132" b="1081"/>
          <a:stretch/>
        </p:blipFill>
        <p:spPr>
          <a:xfrm>
            <a:off x="5905065" y="2169490"/>
            <a:ext cx="2873073" cy="2020861"/>
          </a:xfrm>
          <a:prstGeom prst="rect">
            <a:avLst/>
          </a:prstGeom>
        </p:spPr>
      </p:pic>
      <p:sp>
        <p:nvSpPr>
          <p:cNvPr id="28" name="内容占位符 1">
            <a:extLst>
              <a:ext uri="{FF2B5EF4-FFF2-40B4-BE49-F238E27FC236}">
                <a16:creationId xmlns:a16="http://schemas.microsoft.com/office/drawing/2014/main" id="{313F3BBF-120B-0A44-A9FA-C815CF14B1B8}"/>
              </a:ext>
            </a:extLst>
          </p:cNvPr>
          <p:cNvSpPr>
            <a:spLocks noGrp="1"/>
          </p:cNvSpPr>
          <p:nvPr/>
        </p:nvSpPr>
        <p:spPr>
          <a:xfrm>
            <a:off x="762951" y="1634550"/>
            <a:ext cx="4999192" cy="4081419"/>
          </a:xfrm>
          <a:prstGeom prst="rect">
            <a:avLst/>
          </a:prstGeom>
        </p:spPr>
        <p:txBody>
          <a:bodyPr vert="horz" lIns="91440" tIns="45720" rIns="91440" bIns="45720" rtlCol="0">
            <a:normAutofit/>
          </a:bodyPr>
          <a:lstStyle>
            <a:lvl1pPr marL="171450" indent="-171450" algn="l" defTabSz="685800" rtl="0" eaLnBrk="1" latinLnBrk="0" hangingPunct="1">
              <a:lnSpc>
                <a:spcPct val="125000"/>
              </a:lnSpc>
              <a:spcBef>
                <a:spcPts val="0"/>
              </a:spcBef>
              <a:buFont typeface="Wingdings" panose="05000000000000000000" pitchFamily="2" charset="2"/>
              <a:buChar char="p"/>
              <a:defRPr sz="2400" b="1" kern="1200">
                <a:solidFill>
                  <a:schemeClr val="accent5">
                    <a:lumMod val="50000"/>
                  </a:schemeClr>
                </a:solidFill>
                <a:latin typeface="微软雅黑" panose="020B0503020204020204" pitchFamily="34" charset="-122"/>
                <a:ea typeface="微软雅黑" panose="020B0503020204020204" pitchFamily="34" charset="-122"/>
                <a:cs typeface="+mn-cs"/>
              </a:defRPr>
            </a:lvl1pPr>
            <a:lvl2pPr marL="342900" indent="0" algn="l" defTabSz="685800" rtl="0" eaLnBrk="1" latinLnBrk="0" hangingPunct="1">
              <a:lnSpc>
                <a:spcPct val="150000"/>
              </a:lnSpc>
              <a:spcBef>
                <a:spcPts val="0"/>
              </a:spcBef>
              <a:buFontTx/>
              <a:buNone/>
              <a:defRPr sz="1800" kern="1200">
                <a:solidFill>
                  <a:schemeClr val="accent5">
                    <a:lumMod val="50000"/>
                  </a:schemeClr>
                </a:solidFill>
                <a:latin typeface="微软雅黑" panose="020B0503020204020204" pitchFamily="34" charset="-122"/>
                <a:ea typeface="微软雅黑" panose="020B0503020204020204" pitchFamily="34" charset="-122"/>
                <a:cs typeface="+mn-cs"/>
              </a:defRPr>
            </a:lvl2pPr>
            <a:lvl3pPr marL="685800" indent="0" algn="l" defTabSz="685800" rtl="0" eaLnBrk="1" latinLnBrk="0" hangingPunct="1">
              <a:lnSpc>
                <a:spcPct val="150000"/>
              </a:lnSpc>
              <a:spcBef>
                <a:spcPts val="0"/>
              </a:spcBef>
              <a:buFontTx/>
              <a:buNone/>
              <a:defRPr sz="1500" kern="1200">
                <a:solidFill>
                  <a:schemeClr val="accent5">
                    <a:lumMod val="50000"/>
                  </a:schemeClr>
                </a:solidFill>
                <a:latin typeface="微软雅黑" panose="020B0503020204020204" pitchFamily="34" charset="-122"/>
                <a:ea typeface="微软雅黑" panose="020B0503020204020204" pitchFamily="34" charset="-122"/>
                <a:cs typeface="+mn-cs"/>
              </a:defRPr>
            </a:lvl3pPr>
            <a:lvl4pPr marL="10287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4pPr>
            <a:lvl5pPr marL="13716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zh-CN" dirty="0"/>
          </a:p>
          <a:p>
            <a:pPr marL="0" indent="457200">
              <a:buNone/>
            </a:pPr>
            <a:r>
              <a:rPr lang="zh-CN" altLang="en-US" sz="1600" b="0" dirty="0">
                <a:solidFill>
                  <a:schemeClr val="tx1"/>
                </a:solidFill>
              </a:rPr>
              <a:t>定义：道路交通运行指数是根据所在</a:t>
            </a:r>
            <a:r>
              <a:rPr lang="zh-CN" altLang="en-US" sz="1600" b="0" dirty="0">
                <a:solidFill>
                  <a:srgbClr val="FF0000"/>
                </a:solidFill>
              </a:rPr>
              <a:t>城市实际特点</a:t>
            </a:r>
            <a:r>
              <a:rPr lang="zh-CN" altLang="en-US" sz="1600" b="0" dirty="0">
                <a:solidFill>
                  <a:schemeClr val="tx1"/>
                </a:solidFill>
              </a:rPr>
              <a:t>对路网交通总体运行状况进行定量评估的综合性指标。如采用出行时间、道路饱和度、综合加权或拥堵路段里程比例等。</a:t>
            </a:r>
            <a:endParaRPr lang="en-US" altLang="zh-CN" sz="1600" b="0" dirty="0">
              <a:solidFill>
                <a:schemeClr val="tx1"/>
              </a:solidFill>
            </a:endParaRPr>
          </a:p>
        </p:txBody>
      </p:sp>
      <p:pic>
        <p:nvPicPr>
          <p:cNvPr id="29" name="table">
            <a:extLst>
              <a:ext uri="{FF2B5EF4-FFF2-40B4-BE49-F238E27FC236}">
                <a16:creationId xmlns:a16="http://schemas.microsoft.com/office/drawing/2014/main" id="{0AE96B73-5071-2B4B-B720-4A59F255FC52}"/>
              </a:ext>
            </a:extLst>
          </p:cNvPr>
          <p:cNvPicPr>
            <a:picLocks noChangeAspect="1"/>
          </p:cNvPicPr>
          <p:nvPr/>
        </p:nvPicPr>
        <p:blipFill>
          <a:blip r:embed="rId5"/>
          <a:stretch>
            <a:fillRect/>
          </a:stretch>
        </p:blipFill>
        <p:spPr>
          <a:xfrm>
            <a:off x="463249" y="4536934"/>
            <a:ext cx="1756743" cy="1701944"/>
          </a:xfrm>
          <a:prstGeom prst="rect">
            <a:avLst/>
          </a:prstGeom>
        </p:spPr>
      </p:pic>
      <p:sp>
        <p:nvSpPr>
          <p:cNvPr id="30" name="矩形 29">
            <a:extLst>
              <a:ext uri="{FF2B5EF4-FFF2-40B4-BE49-F238E27FC236}">
                <a16:creationId xmlns:a16="http://schemas.microsoft.com/office/drawing/2014/main" id="{F09A2599-E984-2044-A483-F231D3A35F24}"/>
              </a:ext>
            </a:extLst>
          </p:cNvPr>
          <p:cNvSpPr/>
          <p:nvPr/>
        </p:nvSpPr>
        <p:spPr>
          <a:xfrm>
            <a:off x="508785" y="3408852"/>
            <a:ext cx="5541640" cy="98751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25000"/>
              </a:lnSpc>
              <a:buFont typeface="Wingdings" panose="05000000000000000000" pitchFamily="2" charset="2"/>
              <a:buChar char="l"/>
            </a:pPr>
            <a:r>
              <a:rPr lang="zh-CN" altLang="en-US" sz="1600" dirty="0">
                <a:solidFill>
                  <a:srgbClr val="203864"/>
                </a:solidFill>
                <a:latin typeface="微软雅黑" panose="020B0503020204020204" pitchFamily="34" charset="-122"/>
                <a:ea typeface="微软雅黑" panose="020B0503020204020204" pitchFamily="34" charset="-122"/>
              </a:rPr>
              <a:t>出租车</a:t>
            </a:r>
            <a:r>
              <a:rPr lang="zh-CN" altLang="en-US" sz="1600" dirty="0">
                <a:solidFill>
                  <a:srgbClr val="FF0000"/>
                </a:solidFill>
                <a:latin typeface="微软雅黑" panose="020B0503020204020204" pitchFamily="34" charset="-122"/>
                <a:ea typeface="微软雅黑" panose="020B0503020204020204" pitchFamily="34" charset="-122"/>
              </a:rPr>
              <a:t>实时</a:t>
            </a:r>
            <a:r>
              <a:rPr lang="en-US" altLang="zh-CN" sz="1600" dirty="0">
                <a:solidFill>
                  <a:srgbClr val="FF0000"/>
                </a:solidFill>
                <a:latin typeface="微软雅黑" panose="020B0503020204020204" pitchFamily="34" charset="-122"/>
                <a:ea typeface="微软雅黑" panose="020B0503020204020204" pitchFamily="34" charset="-122"/>
              </a:rPr>
              <a:t>GPS</a:t>
            </a:r>
            <a:r>
              <a:rPr lang="zh-CN" altLang="en-US" sz="1600" dirty="0">
                <a:solidFill>
                  <a:srgbClr val="FF0000"/>
                </a:solidFill>
                <a:latin typeface="微软雅黑" panose="020B0503020204020204" pitchFamily="34" charset="-122"/>
                <a:ea typeface="微软雅黑" panose="020B0503020204020204" pitchFamily="34" charset="-122"/>
              </a:rPr>
              <a:t>数据</a:t>
            </a:r>
            <a:endParaRPr lang="en-US" altLang="zh-CN" sz="1600" dirty="0">
              <a:solidFill>
                <a:srgbClr val="FF0000"/>
              </a:solidFill>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l"/>
            </a:pPr>
            <a:r>
              <a:rPr lang="zh-CN" altLang="en-US" sz="1600" dirty="0">
                <a:solidFill>
                  <a:srgbClr val="203864"/>
                </a:solidFill>
                <a:latin typeface="微软雅黑" panose="020B0503020204020204" pitchFamily="34" charset="-122"/>
                <a:ea typeface="微软雅黑" panose="020B0503020204020204" pitchFamily="34" charset="-122"/>
              </a:rPr>
              <a:t>计算各</a:t>
            </a:r>
            <a:r>
              <a:rPr lang="zh-CN" altLang="en-US" sz="1600" dirty="0">
                <a:solidFill>
                  <a:srgbClr val="FF0000"/>
                </a:solidFill>
                <a:latin typeface="微软雅黑" panose="020B0503020204020204" pitchFamily="34" charset="-122"/>
                <a:ea typeface="微软雅黑" panose="020B0503020204020204" pitchFamily="34" charset="-122"/>
              </a:rPr>
              <a:t>道路、片区</a:t>
            </a:r>
            <a:r>
              <a:rPr lang="zh-CN" altLang="en-US" sz="1600" dirty="0">
                <a:solidFill>
                  <a:srgbClr val="203864"/>
                </a:solidFill>
                <a:latin typeface="微软雅黑" panose="020B0503020204020204" pitchFamily="34" charset="-122"/>
                <a:ea typeface="微软雅黑" panose="020B0503020204020204" pitchFamily="34" charset="-122"/>
              </a:rPr>
              <a:t>以及全市路网的参数</a:t>
            </a:r>
            <a:endParaRPr lang="en-US" altLang="zh-CN" sz="1600" dirty="0">
              <a:solidFill>
                <a:srgbClr val="203864"/>
              </a:solidFill>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l"/>
            </a:pPr>
            <a:r>
              <a:rPr lang="zh-CN" altLang="en-US" sz="1600" dirty="0">
                <a:solidFill>
                  <a:srgbClr val="203864"/>
                </a:solidFill>
                <a:latin typeface="微软雅黑" panose="020B0503020204020204" pitchFamily="34" charset="-122"/>
                <a:ea typeface="微软雅黑" panose="020B0503020204020204" pitchFamily="34" charset="-122"/>
              </a:rPr>
              <a:t>推算路段、关口、片区及</a:t>
            </a:r>
            <a:r>
              <a:rPr lang="zh-CN" altLang="en-US" sz="1600" dirty="0">
                <a:solidFill>
                  <a:srgbClr val="FF0000"/>
                </a:solidFill>
                <a:latin typeface="微软雅黑" panose="020B0503020204020204" pitchFamily="34" charset="-122"/>
                <a:ea typeface="微软雅黑" panose="020B0503020204020204" pitchFamily="34" charset="-122"/>
              </a:rPr>
              <a:t>全市不同空间范围</a:t>
            </a:r>
            <a:r>
              <a:rPr lang="zh-CN" altLang="en-US" sz="1600" dirty="0">
                <a:solidFill>
                  <a:srgbClr val="203864"/>
                </a:solidFill>
                <a:latin typeface="微软雅黑" panose="020B0503020204020204" pitchFamily="34" charset="-122"/>
                <a:ea typeface="微软雅黑" panose="020B0503020204020204" pitchFamily="34" charset="-122"/>
              </a:rPr>
              <a:t>的交通指数</a:t>
            </a:r>
            <a:endParaRPr lang="en-US" altLang="zh-CN" sz="1600" dirty="0">
              <a:solidFill>
                <a:srgbClr val="203864"/>
              </a:solidFill>
              <a:latin typeface="微软雅黑" panose="020B0503020204020204" pitchFamily="34" charset="-122"/>
              <a:ea typeface="微软雅黑" panose="020B0503020204020204" pitchFamily="34" charset="-122"/>
            </a:endParaRPr>
          </a:p>
        </p:txBody>
      </p:sp>
      <p:pic>
        <p:nvPicPr>
          <p:cNvPr id="31" name="table">
            <a:extLst>
              <a:ext uri="{FF2B5EF4-FFF2-40B4-BE49-F238E27FC236}">
                <a16:creationId xmlns:a16="http://schemas.microsoft.com/office/drawing/2014/main" id="{76ECC825-3C01-044F-ADB3-A6706A6C4F23}"/>
              </a:ext>
            </a:extLst>
          </p:cNvPr>
          <p:cNvPicPr>
            <a:picLocks noChangeAspect="1"/>
          </p:cNvPicPr>
          <p:nvPr/>
        </p:nvPicPr>
        <p:blipFill>
          <a:blip r:embed="rId6"/>
          <a:stretch>
            <a:fillRect/>
          </a:stretch>
        </p:blipFill>
        <p:spPr>
          <a:xfrm>
            <a:off x="2657315" y="4536933"/>
            <a:ext cx="6053498" cy="1721270"/>
          </a:xfrm>
          <a:prstGeom prst="rect">
            <a:avLst/>
          </a:prstGeom>
        </p:spPr>
      </p:pic>
    </p:spTree>
    <p:extLst>
      <p:ext uri="{BB962C8B-B14F-4D97-AF65-F5344CB8AC3E}">
        <p14:creationId xmlns:p14="http://schemas.microsoft.com/office/powerpoint/2010/main" val="225935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31</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pic>
        <p:nvPicPr>
          <p:cNvPr id="15" name="图片 14">
            <a:extLst>
              <a:ext uri="{FF2B5EF4-FFF2-40B4-BE49-F238E27FC236}">
                <a16:creationId xmlns:a16="http://schemas.microsoft.com/office/drawing/2014/main" id="{60C594C0-67C6-5047-B590-B4A5394A8B22}"/>
              </a:ext>
            </a:extLst>
          </p:cNvPr>
          <p:cNvPicPr>
            <a:picLocks noChangeAspect="1"/>
          </p:cNvPicPr>
          <p:nvPr/>
        </p:nvPicPr>
        <p:blipFill rotWithShape="1">
          <a:blip r:embed="rId3" cstate="print"/>
          <a:srcRect t="-392" b="3807"/>
          <a:stretch/>
        </p:blipFill>
        <p:spPr>
          <a:xfrm>
            <a:off x="4572000" y="1550376"/>
            <a:ext cx="3943350" cy="2680975"/>
          </a:xfrm>
          <a:prstGeom prst="rect">
            <a:avLst/>
          </a:prstGeom>
          <a:ln>
            <a:solidFill>
              <a:schemeClr val="tx1"/>
            </a:solidFill>
          </a:ln>
        </p:spPr>
      </p:pic>
      <p:pic>
        <p:nvPicPr>
          <p:cNvPr id="16" name="图片 15">
            <a:extLst>
              <a:ext uri="{FF2B5EF4-FFF2-40B4-BE49-F238E27FC236}">
                <a16:creationId xmlns:a16="http://schemas.microsoft.com/office/drawing/2014/main" id="{45D8DA5A-96CA-CD43-BD67-15C19AB10547}"/>
              </a:ext>
            </a:extLst>
          </p:cNvPr>
          <p:cNvPicPr>
            <a:picLocks noChangeAspect="1"/>
          </p:cNvPicPr>
          <p:nvPr/>
        </p:nvPicPr>
        <p:blipFill>
          <a:blip r:embed="rId4" cstate="print"/>
          <a:stretch>
            <a:fillRect/>
          </a:stretch>
        </p:blipFill>
        <p:spPr>
          <a:xfrm>
            <a:off x="957918" y="2317817"/>
            <a:ext cx="3284814" cy="1913534"/>
          </a:xfrm>
          <a:prstGeom prst="rect">
            <a:avLst/>
          </a:prstGeom>
          <a:ln>
            <a:solidFill>
              <a:schemeClr val="tx1"/>
            </a:solidFill>
          </a:ln>
        </p:spPr>
      </p:pic>
      <p:pic>
        <p:nvPicPr>
          <p:cNvPr id="17" name="图片 16">
            <a:extLst>
              <a:ext uri="{FF2B5EF4-FFF2-40B4-BE49-F238E27FC236}">
                <a16:creationId xmlns:a16="http://schemas.microsoft.com/office/drawing/2014/main" id="{26A47C21-F024-464B-91C0-D08CF2824B46}"/>
              </a:ext>
            </a:extLst>
          </p:cNvPr>
          <p:cNvPicPr>
            <a:picLocks noChangeAspect="1"/>
          </p:cNvPicPr>
          <p:nvPr/>
        </p:nvPicPr>
        <p:blipFill>
          <a:blip r:embed="rId5" cstate="print"/>
          <a:stretch>
            <a:fillRect/>
          </a:stretch>
        </p:blipFill>
        <p:spPr>
          <a:xfrm>
            <a:off x="2653404" y="4323907"/>
            <a:ext cx="5861946" cy="2170356"/>
          </a:xfrm>
          <a:prstGeom prst="rect">
            <a:avLst/>
          </a:prstGeom>
          <a:ln>
            <a:solidFill>
              <a:schemeClr val="tx1"/>
            </a:solidFill>
          </a:ln>
        </p:spPr>
      </p:pic>
      <p:sp>
        <p:nvSpPr>
          <p:cNvPr id="19" name="矩形 18">
            <a:extLst>
              <a:ext uri="{FF2B5EF4-FFF2-40B4-BE49-F238E27FC236}">
                <a16:creationId xmlns:a16="http://schemas.microsoft.com/office/drawing/2014/main" id="{7A8113FC-D1FE-7740-B4B1-5D6DAF73C614}"/>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交通排放检测</a:t>
            </a:r>
          </a:p>
        </p:txBody>
      </p:sp>
    </p:spTree>
    <p:extLst>
      <p:ext uri="{BB962C8B-B14F-4D97-AF65-F5344CB8AC3E}">
        <p14:creationId xmlns:p14="http://schemas.microsoft.com/office/powerpoint/2010/main" val="390793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32</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sp>
        <p:nvSpPr>
          <p:cNvPr id="19" name="矩形 18">
            <a:extLst>
              <a:ext uri="{FF2B5EF4-FFF2-40B4-BE49-F238E27FC236}">
                <a16:creationId xmlns:a16="http://schemas.microsoft.com/office/drawing/2014/main" id="{7A8113FC-D1FE-7740-B4B1-5D6DAF73C614}"/>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居民出行分析</a:t>
            </a:r>
          </a:p>
        </p:txBody>
      </p:sp>
      <p:pic>
        <p:nvPicPr>
          <p:cNvPr id="10" name="图片 9">
            <a:extLst>
              <a:ext uri="{FF2B5EF4-FFF2-40B4-BE49-F238E27FC236}">
                <a16:creationId xmlns:a16="http://schemas.microsoft.com/office/drawing/2014/main" id="{362D4B0F-F510-834C-B4C2-EE3044137940}"/>
              </a:ext>
            </a:extLst>
          </p:cNvPr>
          <p:cNvPicPr>
            <a:picLocks noChangeAspect="1"/>
          </p:cNvPicPr>
          <p:nvPr/>
        </p:nvPicPr>
        <p:blipFill>
          <a:blip r:embed="rId3" cstate="print"/>
          <a:stretch>
            <a:fillRect/>
          </a:stretch>
        </p:blipFill>
        <p:spPr>
          <a:xfrm>
            <a:off x="5682628" y="2341384"/>
            <a:ext cx="3125916" cy="1949257"/>
          </a:xfrm>
          <a:prstGeom prst="rect">
            <a:avLst/>
          </a:prstGeom>
        </p:spPr>
      </p:pic>
      <p:pic>
        <p:nvPicPr>
          <p:cNvPr id="11" name="图片 10">
            <a:extLst>
              <a:ext uri="{FF2B5EF4-FFF2-40B4-BE49-F238E27FC236}">
                <a16:creationId xmlns:a16="http://schemas.microsoft.com/office/drawing/2014/main" id="{77DE57AF-AA6F-3C4E-9AD6-1ED267237F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540" y="2341384"/>
            <a:ext cx="4871480" cy="3340048"/>
          </a:xfrm>
          <a:prstGeom prst="rect">
            <a:avLst/>
          </a:prstGeom>
          <a:ln>
            <a:solidFill>
              <a:schemeClr val="tx1"/>
            </a:solidFill>
          </a:ln>
        </p:spPr>
      </p:pic>
      <p:sp>
        <p:nvSpPr>
          <p:cNvPr id="12" name="矩形 11">
            <a:extLst>
              <a:ext uri="{FF2B5EF4-FFF2-40B4-BE49-F238E27FC236}">
                <a16:creationId xmlns:a16="http://schemas.microsoft.com/office/drawing/2014/main" id="{94034829-115B-A843-ACBF-B6AD5923C7A3}"/>
              </a:ext>
            </a:extLst>
          </p:cNvPr>
          <p:cNvSpPr/>
          <p:nvPr/>
        </p:nvSpPr>
        <p:spPr>
          <a:xfrm>
            <a:off x="5682628" y="4321122"/>
            <a:ext cx="3232967" cy="120032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1600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基于</a:t>
            </a:r>
            <a:r>
              <a:rPr lang="zh-CN" altLang="en-US" sz="1600" dirty="0">
                <a:solidFill>
                  <a:srgbClr val="FF0000"/>
                </a:solidFill>
                <a:latin typeface="微软雅黑" panose="020B0503020204020204" pitchFamily="34" charset="-122"/>
                <a:ea typeface="微软雅黑" panose="020B0503020204020204" pitchFamily="34" charset="-122"/>
              </a:rPr>
              <a:t>手机数据</a:t>
            </a:r>
            <a:endParaRPr lang="en-US" altLang="zh-CN" sz="1600" dirty="0">
              <a:solidFill>
                <a:srgbClr val="FF0000"/>
              </a:solidFill>
              <a:latin typeface="微软雅黑" panose="020B0503020204020204" pitchFamily="34" charset="-122"/>
              <a:ea typeface="微软雅黑" panose="020B0503020204020204" pitchFamily="34" charset="-122"/>
            </a:endParaRPr>
          </a:p>
          <a:p>
            <a:pPr indent="-21600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匹配分析与数据挖掘</a:t>
            </a:r>
            <a:endParaRPr lang="en-US" altLang="zh-CN" sz="1600" dirty="0">
              <a:solidFill>
                <a:srgbClr val="2B426C"/>
              </a:solidFill>
              <a:latin typeface="微软雅黑" panose="020B0503020204020204" pitchFamily="34" charset="-122"/>
              <a:ea typeface="微软雅黑" panose="020B0503020204020204" pitchFamily="34" charset="-122"/>
            </a:endParaRPr>
          </a:p>
          <a:p>
            <a:pPr indent="-21600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展现</a:t>
            </a:r>
            <a:r>
              <a:rPr lang="zh-CN" altLang="en-US" sz="1600" dirty="0">
                <a:solidFill>
                  <a:srgbClr val="FF0000"/>
                </a:solidFill>
                <a:latin typeface="微软雅黑" panose="020B0503020204020204" pitchFamily="34" charset="-122"/>
                <a:ea typeface="微软雅黑" panose="020B0503020204020204" pitchFamily="34" charset="-122"/>
              </a:rPr>
              <a:t>空间聚集情况</a:t>
            </a:r>
            <a:r>
              <a:rPr lang="zh-CN" altLang="en-US" sz="1600" dirty="0">
                <a:solidFill>
                  <a:srgbClr val="2B426C"/>
                </a:solidFill>
                <a:latin typeface="微软雅黑" panose="020B0503020204020204" pitchFamily="34" charset="-122"/>
                <a:ea typeface="微软雅黑" panose="020B0503020204020204" pitchFamily="34" charset="-122"/>
              </a:rPr>
              <a:t>和</a:t>
            </a:r>
            <a:r>
              <a:rPr lang="zh-CN" altLang="en-US" sz="1600" dirty="0">
                <a:solidFill>
                  <a:srgbClr val="FF0000"/>
                </a:solidFill>
                <a:latin typeface="微软雅黑" panose="020B0503020204020204" pitchFamily="34" charset="-122"/>
                <a:ea typeface="微软雅黑" panose="020B0503020204020204" pitchFamily="34" charset="-122"/>
              </a:rPr>
              <a:t>出行分布</a:t>
            </a:r>
          </a:p>
        </p:txBody>
      </p:sp>
      <p:sp>
        <p:nvSpPr>
          <p:cNvPr id="13" name="矩形 12">
            <a:extLst>
              <a:ext uri="{FF2B5EF4-FFF2-40B4-BE49-F238E27FC236}">
                <a16:creationId xmlns:a16="http://schemas.microsoft.com/office/drawing/2014/main" id="{958ADBC1-322D-694C-B12F-F583303CF14D}"/>
              </a:ext>
            </a:extLst>
          </p:cNvPr>
          <p:cNvSpPr/>
          <p:nvPr/>
        </p:nvSpPr>
        <p:spPr>
          <a:xfrm>
            <a:off x="6380212" y="5132793"/>
            <a:ext cx="1232452" cy="35817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14" name="矩形 13">
            <a:extLst>
              <a:ext uri="{FF2B5EF4-FFF2-40B4-BE49-F238E27FC236}">
                <a16:creationId xmlns:a16="http://schemas.microsoft.com/office/drawing/2014/main" id="{22F8735F-626D-9445-BE48-8B4C5706368E}"/>
              </a:ext>
            </a:extLst>
          </p:cNvPr>
          <p:cNvSpPr/>
          <p:nvPr/>
        </p:nvSpPr>
        <p:spPr>
          <a:xfrm>
            <a:off x="7817410" y="5132792"/>
            <a:ext cx="853440" cy="35817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18" name="任意多边形 15">
            <a:extLst>
              <a:ext uri="{FF2B5EF4-FFF2-40B4-BE49-F238E27FC236}">
                <a16:creationId xmlns:a16="http://schemas.microsoft.com/office/drawing/2014/main" id="{545E2697-6685-0F4A-A075-7DAFE996AC94}"/>
              </a:ext>
            </a:extLst>
          </p:cNvPr>
          <p:cNvSpPr/>
          <p:nvPr/>
        </p:nvSpPr>
        <p:spPr>
          <a:xfrm>
            <a:off x="3809290" y="5490933"/>
            <a:ext cx="3162300" cy="342900"/>
          </a:xfrm>
          <a:custGeom>
            <a:avLst/>
            <a:gdLst>
              <a:gd name="connsiteX0" fmla="*/ 3162300 w 3162300"/>
              <a:gd name="connsiteY0" fmla="*/ 0 h 342900"/>
              <a:gd name="connsiteX1" fmla="*/ 3162300 w 3162300"/>
              <a:gd name="connsiteY1" fmla="*/ 342900 h 342900"/>
              <a:gd name="connsiteX2" fmla="*/ 0 w 3162300"/>
              <a:gd name="connsiteY2" fmla="*/ 342900 h 342900"/>
              <a:gd name="connsiteX3" fmla="*/ 0 w 3162300"/>
              <a:gd name="connsiteY3" fmla="*/ 190500 h 342900"/>
            </a:gdLst>
            <a:ahLst/>
            <a:cxnLst>
              <a:cxn ang="0">
                <a:pos x="connsiteX0" y="connsiteY0"/>
              </a:cxn>
              <a:cxn ang="0">
                <a:pos x="connsiteX1" y="connsiteY1"/>
              </a:cxn>
              <a:cxn ang="0">
                <a:pos x="connsiteX2" y="connsiteY2"/>
              </a:cxn>
              <a:cxn ang="0">
                <a:pos x="connsiteX3" y="connsiteY3"/>
              </a:cxn>
            </a:cxnLst>
            <a:rect l="l" t="t" r="r" b="b"/>
            <a:pathLst>
              <a:path w="3162300" h="342900">
                <a:moveTo>
                  <a:pt x="3162300" y="0"/>
                </a:moveTo>
                <a:lnTo>
                  <a:pt x="3162300" y="342900"/>
                </a:lnTo>
                <a:lnTo>
                  <a:pt x="0" y="342900"/>
                </a:lnTo>
                <a:lnTo>
                  <a:pt x="0" y="190500"/>
                </a:lnTo>
              </a:path>
            </a:pathLst>
          </a:custGeom>
          <a:noFill/>
          <a:ln w="1905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17">
            <a:extLst>
              <a:ext uri="{FF2B5EF4-FFF2-40B4-BE49-F238E27FC236}">
                <a16:creationId xmlns:a16="http://schemas.microsoft.com/office/drawing/2014/main" id="{E4035D48-2A7D-B940-BF56-8AD71238BD84}"/>
              </a:ext>
            </a:extLst>
          </p:cNvPr>
          <p:cNvSpPr/>
          <p:nvPr/>
        </p:nvSpPr>
        <p:spPr>
          <a:xfrm>
            <a:off x="8226349" y="4290641"/>
            <a:ext cx="55939" cy="839432"/>
          </a:xfrm>
          <a:custGeom>
            <a:avLst/>
            <a:gdLst>
              <a:gd name="connsiteX0" fmla="*/ 0 w 0"/>
              <a:gd name="connsiteY0" fmla="*/ 977900 h 977900"/>
              <a:gd name="connsiteX1" fmla="*/ 0 w 0"/>
              <a:gd name="connsiteY1" fmla="*/ 0 h 977900"/>
            </a:gdLst>
            <a:ahLst/>
            <a:cxnLst>
              <a:cxn ang="0">
                <a:pos x="connsiteX0" y="connsiteY0"/>
              </a:cxn>
              <a:cxn ang="0">
                <a:pos x="connsiteX1" y="connsiteY1"/>
              </a:cxn>
            </a:cxnLst>
            <a:rect l="l" t="t" r="r" b="b"/>
            <a:pathLst>
              <a:path h="977900">
                <a:moveTo>
                  <a:pt x="0" y="977900"/>
                </a:moveTo>
                <a:lnTo>
                  <a:pt x="0" y="0"/>
                </a:lnTo>
              </a:path>
            </a:pathLst>
          </a:custGeom>
          <a:noFill/>
          <a:ln w="1905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541373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33</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sp>
        <p:nvSpPr>
          <p:cNvPr id="19" name="矩形 18">
            <a:extLst>
              <a:ext uri="{FF2B5EF4-FFF2-40B4-BE49-F238E27FC236}">
                <a16:creationId xmlns:a16="http://schemas.microsoft.com/office/drawing/2014/main" id="{7A8113FC-D1FE-7740-B4B1-5D6DAF73C614}"/>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高速公路日均车流量</a:t>
            </a:r>
          </a:p>
        </p:txBody>
      </p:sp>
      <p:sp>
        <p:nvSpPr>
          <p:cNvPr id="15" name="矩形 14">
            <a:extLst>
              <a:ext uri="{FF2B5EF4-FFF2-40B4-BE49-F238E27FC236}">
                <a16:creationId xmlns:a16="http://schemas.microsoft.com/office/drawing/2014/main" id="{04846B5B-7660-C940-AF23-D0AED232686E}"/>
              </a:ext>
            </a:extLst>
          </p:cNvPr>
          <p:cNvSpPr/>
          <p:nvPr/>
        </p:nvSpPr>
        <p:spPr>
          <a:xfrm>
            <a:off x="5682432" y="3202995"/>
            <a:ext cx="3232967" cy="1569660"/>
          </a:xfrm>
          <a:prstGeom prst="rect">
            <a:avLst/>
          </a:prstGeom>
        </p:spPr>
        <p:txBody>
          <a:bodyPr wrap="square">
            <a:spAutoFit/>
          </a:bodyPr>
          <a:lstStyle/>
          <a:p>
            <a:pPr indent="-21600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基于</a:t>
            </a:r>
            <a:r>
              <a:rPr lang="zh-CN" altLang="en-US" sz="1600" dirty="0">
                <a:solidFill>
                  <a:srgbClr val="FF0000"/>
                </a:solidFill>
                <a:latin typeface="微软雅黑" panose="020B0503020204020204" pitchFamily="34" charset="-122"/>
                <a:ea typeface="微软雅黑" panose="020B0503020204020204" pitchFamily="34" charset="-122"/>
              </a:rPr>
              <a:t>收费站数据</a:t>
            </a:r>
            <a:endParaRPr lang="en-US" altLang="zh-CN" sz="1600" dirty="0">
              <a:solidFill>
                <a:srgbClr val="FF0000"/>
              </a:solidFill>
              <a:latin typeface="微软雅黑" panose="020B0503020204020204" pitchFamily="34" charset="-122"/>
              <a:ea typeface="微软雅黑" panose="020B0503020204020204" pitchFamily="34" charset="-122"/>
            </a:endParaRPr>
          </a:p>
          <a:p>
            <a:pPr indent="-21600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推算高速公路车流量时空规律</a:t>
            </a:r>
            <a:endParaRPr lang="en-US" altLang="zh-CN" sz="1600" dirty="0">
              <a:solidFill>
                <a:srgbClr val="2B426C"/>
              </a:solidFill>
              <a:latin typeface="微软雅黑" panose="020B0503020204020204" pitchFamily="34" charset="-122"/>
              <a:ea typeface="微软雅黑" panose="020B0503020204020204" pitchFamily="34" charset="-122"/>
            </a:endParaRPr>
          </a:p>
          <a:p>
            <a:pPr indent="-21600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反映各区域经济活跃程度</a:t>
            </a:r>
            <a:endParaRPr lang="en-US" altLang="zh-CN" sz="1600" dirty="0">
              <a:solidFill>
                <a:srgbClr val="2B426C"/>
              </a:solidFill>
              <a:latin typeface="微软雅黑" panose="020B0503020204020204" pitchFamily="34" charset="-122"/>
              <a:ea typeface="微软雅黑" panose="020B0503020204020204" pitchFamily="34" charset="-122"/>
            </a:endParaRPr>
          </a:p>
          <a:p>
            <a:pPr indent="-216000">
              <a:lnSpc>
                <a:spcPct val="150000"/>
              </a:lnSpc>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反映区域间联系</a:t>
            </a:r>
          </a:p>
        </p:txBody>
      </p:sp>
      <p:pic>
        <p:nvPicPr>
          <p:cNvPr id="16" name="图片 15">
            <a:extLst>
              <a:ext uri="{FF2B5EF4-FFF2-40B4-BE49-F238E27FC236}">
                <a16:creationId xmlns:a16="http://schemas.microsoft.com/office/drawing/2014/main" id="{B0D45E71-FFB7-3C43-AB3E-BE0CDAC585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2489251"/>
            <a:ext cx="4874712" cy="2997148"/>
          </a:xfrm>
          <a:prstGeom prst="rect">
            <a:avLst/>
          </a:prstGeom>
          <a:ln>
            <a:solidFill>
              <a:schemeClr val="tx1"/>
            </a:solidFill>
          </a:ln>
        </p:spPr>
      </p:pic>
    </p:spTree>
    <p:extLst>
      <p:ext uri="{BB962C8B-B14F-4D97-AF65-F5344CB8AC3E}">
        <p14:creationId xmlns:p14="http://schemas.microsoft.com/office/powerpoint/2010/main" val="4063232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34</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sp>
        <p:nvSpPr>
          <p:cNvPr id="19" name="矩形 18">
            <a:extLst>
              <a:ext uri="{FF2B5EF4-FFF2-40B4-BE49-F238E27FC236}">
                <a16:creationId xmlns:a16="http://schemas.microsoft.com/office/drawing/2014/main" id="{7A8113FC-D1FE-7740-B4B1-5D6DAF73C614}"/>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出租车运营情况监测</a:t>
            </a:r>
          </a:p>
        </p:txBody>
      </p:sp>
      <p:sp>
        <p:nvSpPr>
          <p:cNvPr id="17" name="矩形 16">
            <a:extLst>
              <a:ext uri="{FF2B5EF4-FFF2-40B4-BE49-F238E27FC236}">
                <a16:creationId xmlns:a16="http://schemas.microsoft.com/office/drawing/2014/main" id="{1F61C344-051F-6645-B2B8-2B840C040D15}"/>
              </a:ext>
            </a:extLst>
          </p:cNvPr>
          <p:cNvSpPr/>
          <p:nvPr/>
        </p:nvSpPr>
        <p:spPr>
          <a:xfrm>
            <a:off x="5682432" y="3047459"/>
            <a:ext cx="3232967" cy="1785104"/>
          </a:xfrm>
          <a:prstGeom prst="rect">
            <a:avLst/>
          </a:prstGeom>
        </p:spPr>
        <p:txBody>
          <a:bodyPr wrap="square">
            <a:spAutoFit/>
          </a:bodyPr>
          <a:lstStyle/>
          <a:p>
            <a:pPr indent="-216000">
              <a:lnSpc>
                <a:spcPct val="125000"/>
              </a:lnSpc>
              <a:spcAft>
                <a:spcPts val="600"/>
              </a:spcAft>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基于</a:t>
            </a:r>
            <a:r>
              <a:rPr lang="zh-CN" altLang="en-US" sz="1600" dirty="0">
                <a:solidFill>
                  <a:srgbClr val="FF0000"/>
                </a:solidFill>
                <a:latin typeface="微软雅黑" panose="020B0503020204020204" pitchFamily="34" charset="-122"/>
                <a:ea typeface="微软雅黑" panose="020B0503020204020204" pitchFamily="34" charset="-122"/>
              </a:rPr>
              <a:t>出租车</a:t>
            </a:r>
            <a:r>
              <a:rPr lang="en-US" altLang="zh-CN" sz="1600" dirty="0">
                <a:solidFill>
                  <a:srgbClr val="FF0000"/>
                </a:solidFill>
                <a:latin typeface="微软雅黑" panose="020B0503020204020204" pitchFamily="34" charset="-122"/>
                <a:ea typeface="微软雅黑" panose="020B0503020204020204" pitchFamily="34" charset="-122"/>
              </a:rPr>
              <a:t>GPS</a:t>
            </a:r>
            <a:r>
              <a:rPr lang="zh-CN" altLang="en-US" sz="1600" dirty="0">
                <a:solidFill>
                  <a:srgbClr val="FF0000"/>
                </a:solidFill>
                <a:latin typeface="微软雅黑" panose="020B0503020204020204" pitchFamily="34" charset="-122"/>
                <a:ea typeface="微软雅黑" panose="020B0503020204020204" pitchFamily="34" charset="-122"/>
              </a:rPr>
              <a:t>数据</a:t>
            </a:r>
            <a:r>
              <a:rPr lang="zh-CN" altLang="en-US" sz="1600" dirty="0">
                <a:solidFill>
                  <a:srgbClr val="2B426C"/>
                </a:solidFill>
                <a:latin typeface="微软雅黑" panose="020B0503020204020204" pitchFamily="34" charset="-122"/>
                <a:ea typeface="微软雅黑" panose="020B0503020204020204" pitchFamily="34" charset="-122"/>
              </a:rPr>
              <a:t>，实时监测出租车空驶和载客情况</a:t>
            </a:r>
            <a:endParaRPr lang="en-US" altLang="zh-CN" sz="1600" dirty="0">
              <a:solidFill>
                <a:srgbClr val="2B426C"/>
              </a:solidFill>
              <a:latin typeface="微软雅黑" panose="020B0503020204020204" pitchFamily="34" charset="-122"/>
              <a:ea typeface="微软雅黑" panose="020B0503020204020204" pitchFamily="34" charset="-122"/>
            </a:endParaRPr>
          </a:p>
          <a:p>
            <a:pPr indent="-216000">
              <a:lnSpc>
                <a:spcPct val="125000"/>
              </a:lnSpc>
              <a:spcAft>
                <a:spcPts val="600"/>
              </a:spcAft>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协助用户合理安排打车位置</a:t>
            </a:r>
            <a:endParaRPr lang="en-US" altLang="zh-CN" sz="1600" dirty="0">
              <a:solidFill>
                <a:srgbClr val="2B426C"/>
              </a:solidFill>
              <a:latin typeface="微软雅黑" panose="020B0503020204020204" pitchFamily="34" charset="-122"/>
              <a:ea typeface="微软雅黑" panose="020B0503020204020204" pitchFamily="34" charset="-122"/>
            </a:endParaRPr>
          </a:p>
          <a:p>
            <a:pPr indent="-216000">
              <a:lnSpc>
                <a:spcPct val="125000"/>
              </a:lnSpc>
              <a:spcAft>
                <a:spcPts val="600"/>
              </a:spcAft>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支持交管部门、出租车公司改善出租车供给分布</a:t>
            </a:r>
          </a:p>
        </p:txBody>
      </p:sp>
      <p:pic>
        <p:nvPicPr>
          <p:cNvPr id="21" name="图片 20">
            <a:extLst>
              <a:ext uri="{FF2B5EF4-FFF2-40B4-BE49-F238E27FC236}">
                <a16:creationId xmlns:a16="http://schemas.microsoft.com/office/drawing/2014/main" id="{DFF7B758-11C1-BA44-9CB1-AB987D7DDF5D}"/>
              </a:ext>
            </a:extLst>
          </p:cNvPr>
          <p:cNvPicPr>
            <a:picLocks noChangeAspect="1"/>
          </p:cNvPicPr>
          <p:nvPr/>
        </p:nvPicPr>
        <p:blipFill>
          <a:blip r:embed="rId3" cstate="print"/>
          <a:stretch>
            <a:fillRect/>
          </a:stretch>
        </p:blipFill>
        <p:spPr>
          <a:xfrm>
            <a:off x="628650" y="2465438"/>
            <a:ext cx="4877427" cy="2934207"/>
          </a:xfrm>
          <a:prstGeom prst="rect">
            <a:avLst/>
          </a:prstGeom>
        </p:spPr>
      </p:pic>
      <p:sp>
        <p:nvSpPr>
          <p:cNvPr id="22" name="文本框 21">
            <a:extLst>
              <a:ext uri="{FF2B5EF4-FFF2-40B4-BE49-F238E27FC236}">
                <a16:creationId xmlns:a16="http://schemas.microsoft.com/office/drawing/2014/main" id="{062B2421-2F54-A247-A7C2-AD4A335672F5}"/>
              </a:ext>
            </a:extLst>
          </p:cNvPr>
          <p:cNvSpPr txBox="1"/>
          <p:nvPr/>
        </p:nvSpPr>
        <p:spPr>
          <a:xfrm>
            <a:off x="628650" y="5413933"/>
            <a:ext cx="492443" cy="276999"/>
          </a:xfrm>
          <a:prstGeom prst="rect">
            <a:avLst/>
          </a:prstGeom>
          <a:solidFill>
            <a:schemeClr val="bg1"/>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空驶</a:t>
            </a:r>
          </a:p>
        </p:txBody>
      </p:sp>
      <p:grpSp>
        <p:nvGrpSpPr>
          <p:cNvPr id="23" name="组合 22">
            <a:extLst>
              <a:ext uri="{FF2B5EF4-FFF2-40B4-BE49-F238E27FC236}">
                <a16:creationId xmlns:a16="http://schemas.microsoft.com/office/drawing/2014/main" id="{5EB5BFA9-5B1F-A44C-BA5E-2F814F853175}"/>
              </a:ext>
            </a:extLst>
          </p:cNvPr>
          <p:cNvGrpSpPr/>
          <p:nvPr/>
        </p:nvGrpSpPr>
        <p:grpSpPr>
          <a:xfrm>
            <a:off x="625934" y="2451150"/>
            <a:ext cx="4877427" cy="3238638"/>
            <a:chOff x="625934" y="2451150"/>
            <a:chExt cx="4877427" cy="3238638"/>
          </a:xfrm>
        </p:grpSpPr>
        <p:pic>
          <p:nvPicPr>
            <p:cNvPr id="24" name="图片 23">
              <a:extLst>
                <a:ext uri="{FF2B5EF4-FFF2-40B4-BE49-F238E27FC236}">
                  <a16:creationId xmlns:a16="http://schemas.microsoft.com/office/drawing/2014/main" id="{CCD65DF7-4AFA-6A43-AEA7-5B10D900F382}"/>
                </a:ext>
              </a:extLst>
            </p:cNvPr>
            <p:cNvPicPr>
              <a:picLocks noChangeAspect="1"/>
            </p:cNvPicPr>
            <p:nvPr/>
          </p:nvPicPr>
          <p:blipFill>
            <a:blip r:embed="rId4" cstate="print"/>
            <a:stretch>
              <a:fillRect/>
            </a:stretch>
          </p:blipFill>
          <p:spPr>
            <a:xfrm>
              <a:off x="633412" y="2451150"/>
              <a:ext cx="4869949" cy="2949639"/>
            </a:xfrm>
            <a:prstGeom prst="rect">
              <a:avLst/>
            </a:prstGeom>
            <a:ln>
              <a:solidFill>
                <a:schemeClr val="tx1"/>
              </a:solidFill>
            </a:ln>
          </p:spPr>
        </p:pic>
        <p:sp>
          <p:nvSpPr>
            <p:cNvPr id="25" name="文本框 24">
              <a:extLst>
                <a:ext uri="{FF2B5EF4-FFF2-40B4-BE49-F238E27FC236}">
                  <a16:creationId xmlns:a16="http://schemas.microsoft.com/office/drawing/2014/main" id="{EDEF609A-7CA3-664E-819B-868B49C7328A}"/>
                </a:ext>
              </a:extLst>
            </p:cNvPr>
            <p:cNvSpPr txBox="1"/>
            <p:nvPr/>
          </p:nvSpPr>
          <p:spPr>
            <a:xfrm>
              <a:off x="625934" y="5412789"/>
              <a:ext cx="492443" cy="276999"/>
            </a:xfrm>
            <a:prstGeom prst="rect">
              <a:avLst/>
            </a:prstGeom>
            <a:solidFill>
              <a:schemeClr val="bg1"/>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载客</a:t>
              </a:r>
            </a:p>
          </p:txBody>
        </p:sp>
      </p:grpSp>
    </p:spTree>
    <p:extLst>
      <p:ext uri="{BB962C8B-B14F-4D97-AF65-F5344CB8AC3E}">
        <p14:creationId xmlns:p14="http://schemas.microsoft.com/office/powerpoint/2010/main" val="223516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35</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sp>
        <p:nvSpPr>
          <p:cNvPr id="14" name="矩形 13">
            <a:extLst>
              <a:ext uri="{FF2B5EF4-FFF2-40B4-BE49-F238E27FC236}">
                <a16:creationId xmlns:a16="http://schemas.microsoft.com/office/drawing/2014/main" id="{0D86CB66-4531-3D4C-9CCD-44E9FBC691F5}"/>
              </a:ext>
            </a:extLst>
          </p:cNvPr>
          <p:cNvSpPr/>
          <p:nvPr/>
        </p:nvSpPr>
        <p:spPr>
          <a:xfrm>
            <a:off x="5673229" y="2923405"/>
            <a:ext cx="3232967" cy="147732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16000">
              <a:lnSpc>
                <a:spcPct val="125000"/>
              </a:lnSpc>
              <a:spcAft>
                <a:spcPts val="600"/>
              </a:spcAft>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基于</a:t>
            </a:r>
            <a:r>
              <a:rPr lang="zh-CN" altLang="en-US" sz="1600" dirty="0">
                <a:solidFill>
                  <a:srgbClr val="FF0000"/>
                </a:solidFill>
                <a:latin typeface="微软雅黑" panose="020B0503020204020204" pitchFamily="34" charset="-122"/>
                <a:ea typeface="微软雅黑" panose="020B0503020204020204" pitchFamily="34" charset="-122"/>
              </a:rPr>
              <a:t>交通事故数据</a:t>
            </a:r>
            <a:endParaRPr lang="en-US" altLang="zh-CN" sz="1600" dirty="0">
              <a:solidFill>
                <a:srgbClr val="FF0000"/>
              </a:solidFill>
              <a:latin typeface="微软雅黑" panose="020B0503020204020204" pitchFamily="34" charset="-122"/>
              <a:ea typeface="微软雅黑" panose="020B0503020204020204" pitchFamily="34" charset="-122"/>
            </a:endParaRPr>
          </a:p>
          <a:p>
            <a:pPr indent="-216000">
              <a:lnSpc>
                <a:spcPct val="125000"/>
              </a:lnSpc>
              <a:spcAft>
                <a:spcPts val="600"/>
              </a:spcAft>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分析区内交通事故发生量</a:t>
            </a:r>
            <a:endParaRPr lang="en-US" altLang="zh-CN" sz="1600" dirty="0">
              <a:solidFill>
                <a:srgbClr val="2B426C"/>
              </a:solidFill>
              <a:latin typeface="微软雅黑" panose="020B0503020204020204" pitchFamily="34" charset="-122"/>
              <a:ea typeface="微软雅黑" panose="020B0503020204020204" pitchFamily="34" charset="-122"/>
            </a:endParaRPr>
          </a:p>
          <a:p>
            <a:pPr indent="-216000">
              <a:lnSpc>
                <a:spcPct val="125000"/>
              </a:lnSpc>
              <a:spcAft>
                <a:spcPts val="600"/>
              </a:spcAft>
              <a:buFont typeface="Wingdings" panose="05000000000000000000" pitchFamily="2" charset="2"/>
              <a:buChar char="l"/>
            </a:pPr>
            <a:r>
              <a:rPr lang="zh-CN" altLang="en-US" sz="1600" dirty="0">
                <a:solidFill>
                  <a:srgbClr val="2B426C"/>
                </a:solidFill>
                <a:latin typeface="微软雅黑" panose="020B0503020204020204" pitchFamily="34" charset="-122"/>
                <a:ea typeface="微软雅黑" panose="020B0503020204020204" pitchFamily="34" charset="-122"/>
              </a:rPr>
              <a:t>掌握交通事故的空间分布，引导交管部门进行专项整治与改善</a:t>
            </a:r>
          </a:p>
        </p:txBody>
      </p:sp>
      <p:grpSp>
        <p:nvGrpSpPr>
          <p:cNvPr id="15" name="组合 14">
            <a:extLst>
              <a:ext uri="{FF2B5EF4-FFF2-40B4-BE49-F238E27FC236}">
                <a16:creationId xmlns:a16="http://schemas.microsoft.com/office/drawing/2014/main" id="{3108EC72-9377-5142-8025-164C03E25ACF}"/>
              </a:ext>
            </a:extLst>
          </p:cNvPr>
          <p:cNvGrpSpPr/>
          <p:nvPr/>
        </p:nvGrpSpPr>
        <p:grpSpPr>
          <a:xfrm>
            <a:off x="619446" y="2341384"/>
            <a:ext cx="4877427" cy="3006193"/>
            <a:chOff x="628649" y="2465438"/>
            <a:chExt cx="4877427" cy="3006193"/>
          </a:xfrm>
        </p:grpSpPr>
        <p:pic>
          <p:nvPicPr>
            <p:cNvPr id="16" name="图片 15">
              <a:extLst>
                <a:ext uri="{FF2B5EF4-FFF2-40B4-BE49-F238E27FC236}">
                  <a16:creationId xmlns:a16="http://schemas.microsoft.com/office/drawing/2014/main" id="{16B8E15E-773D-2E41-8586-13F1626A7EFB}"/>
                </a:ext>
              </a:extLst>
            </p:cNvPr>
            <p:cNvPicPr>
              <a:picLocks noChangeAspect="1"/>
            </p:cNvPicPr>
            <p:nvPr/>
          </p:nvPicPr>
          <p:blipFill rotWithShape="1">
            <a:blip r:embed="rId3" cstate="print"/>
            <a:srcRect b="2807"/>
            <a:stretch/>
          </p:blipFill>
          <p:spPr>
            <a:xfrm>
              <a:off x="628649" y="2465438"/>
              <a:ext cx="4877427" cy="3006193"/>
            </a:xfrm>
            <a:prstGeom prst="rect">
              <a:avLst/>
            </a:prstGeom>
            <a:ln>
              <a:solidFill>
                <a:schemeClr val="tx1"/>
              </a:solidFill>
            </a:ln>
          </p:spPr>
        </p:pic>
        <p:sp>
          <p:nvSpPr>
            <p:cNvPr id="18" name="矩形 17">
              <a:extLst>
                <a:ext uri="{FF2B5EF4-FFF2-40B4-BE49-F238E27FC236}">
                  <a16:creationId xmlns:a16="http://schemas.microsoft.com/office/drawing/2014/main" id="{4CA15D92-68FD-864D-9469-5CB905032ACA}"/>
                </a:ext>
              </a:extLst>
            </p:cNvPr>
            <p:cNvSpPr/>
            <p:nvPr/>
          </p:nvSpPr>
          <p:spPr>
            <a:xfrm>
              <a:off x="2199861" y="2491942"/>
              <a:ext cx="450574" cy="410284"/>
            </a:xfrm>
            <a:prstGeom prst="rect">
              <a:avLst/>
            </a:prstGeom>
            <a:solidFill>
              <a:srgbClr val="00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grpSp>
      <p:sp>
        <p:nvSpPr>
          <p:cNvPr id="20" name="矩形 19">
            <a:extLst>
              <a:ext uri="{FF2B5EF4-FFF2-40B4-BE49-F238E27FC236}">
                <a16:creationId xmlns:a16="http://schemas.microsoft.com/office/drawing/2014/main" id="{D7133856-30FD-EB42-9A3B-4C0E62BFE436}"/>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交通事故空间分布</a:t>
            </a:r>
          </a:p>
        </p:txBody>
      </p:sp>
    </p:spTree>
    <p:extLst>
      <p:ext uri="{BB962C8B-B14F-4D97-AF65-F5344CB8AC3E}">
        <p14:creationId xmlns:p14="http://schemas.microsoft.com/office/powerpoint/2010/main" val="2031985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36</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应用场景</a:t>
            </a:r>
          </a:p>
        </p:txBody>
      </p:sp>
      <p:sp>
        <p:nvSpPr>
          <p:cNvPr id="20" name="矩形 19">
            <a:extLst>
              <a:ext uri="{FF2B5EF4-FFF2-40B4-BE49-F238E27FC236}">
                <a16:creationId xmlns:a16="http://schemas.microsoft.com/office/drawing/2014/main" id="{D7133856-30FD-EB42-9A3B-4C0E62BFE436}"/>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城市变迁</a:t>
            </a:r>
          </a:p>
        </p:txBody>
      </p:sp>
      <p:sp>
        <p:nvSpPr>
          <p:cNvPr id="12" name="矩形 11">
            <a:extLst>
              <a:ext uri="{FF2B5EF4-FFF2-40B4-BE49-F238E27FC236}">
                <a16:creationId xmlns:a16="http://schemas.microsoft.com/office/drawing/2014/main" id="{97D4C54A-7038-2045-9ED4-FD3D441F3C16}"/>
              </a:ext>
            </a:extLst>
          </p:cNvPr>
          <p:cNvSpPr/>
          <p:nvPr/>
        </p:nvSpPr>
        <p:spPr>
          <a:xfrm>
            <a:off x="1804925" y="4509763"/>
            <a:ext cx="2163571" cy="307777"/>
          </a:xfrm>
          <a:prstGeom prst="rect">
            <a:avLst/>
          </a:prstGeom>
        </p:spPr>
        <p:txBody>
          <a:bodyPr wrap="square">
            <a:spAutoFit/>
          </a:bodyPr>
          <a:lstStyle/>
          <a:p>
            <a:r>
              <a:rPr lang="zh-CN" altLang="en-US" sz="1400" b="1" dirty="0">
                <a:solidFill>
                  <a:srgbClr val="953B39"/>
                </a:solidFill>
                <a:latin typeface="微软雅黑" panose="020B0503020204020204" pitchFamily="34" charset="-122"/>
                <a:ea typeface="微软雅黑" panose="020B0503020204020204" pitchFamily="34" charset="-122"/>
              </a:rPr>
              <a:t>人口变化</a:t>
            </a:r>
            <a:endParaRPr lang="zh-CN" altLang="en-US" sz="1400" b="1" i="0" dirty="0">
              <a:solidFill>
                <a:srgbClr val="953B39"/>
              </a:solidFill>
              <a:effectLst/>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002608A3-33DE-D84C-BD56-DE3C751C4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4925" y="4769012"/>
            <a:ext cx="2164939" cy="1521204"/>
          </a:xfrm>
          <a:prstGeom prst="rect">
            <a:avLst/>
          </a:prstGeom>
        </p:spPr>
      </p:pic>
      <p:sp>
        <p:nvSpPr>
          <p:cNvPr id="17" name="矩形 16">
            <a:extLst>
              <a:ext uri="{FF2B5EF4-FFF2-40B4-BE49-F238E27FC236}">
                <a16:creationId xmlns:a16="http://schemas.microsoft.com/office/drawing/2014/main" id="{ED3F5504-2CAE-EE40-BF90-198A562ECC4B}"/>
              </a:ext>
            </a:extLst>
          </p:cNvPr>
          <p:cNvSpPr/>
          <p:nvPr/>
        </p:nvSpPr>
        <p:spPr>
          <a:xfrm>
            <a:off x="5278886" y="4457142"/>
            <a:ext cx="2163571" cy="307777"/>
          </a:xfrm>
          <a:prstGeom prst="rect">
            <a:avLst/>
          </a:prstGeom>
        </p:spPr>
        <p:txBody>
          <a:bodyPr wrap="square">
            <a:spAutoFit/>
          </a:bodyPr>
          <a:lstStyle/>
          <a:p>
            <a:r>
              <a:rPr lang="zh-CN" altLang="en-US" sz="1400" b="1" dirty="0">
                <a:solidFill>
                  <a:srgbClr val="953B39"/>
                </a:solidFill>
                <a:latin typeface="微软雅黑" panose="020B0503020204020204" pitchFamily="34" charset="-122"/>
                <a:ea typeface="微软雅黑" panose="020B0503020204020204" pitchFamily="34" charset="-122"/>
              </a:rPr>
              <a:t>就业岗位变化</a:t>
            </a:r>
            <a:endParaRPr lang="zh-CN" altLang="en-US" sz="1400" b="1" i="0" dirty="0">
              <a:solidFill>
                <a:srgbClr val="953B39"/>
              </a:solidFill>
              <a:effectLst/>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76F15B1B-8F18-0041-9482-3E0EC52E9C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9570" y="4764919"/>
            <a:ext cx="2195512" cy="1542687"/>
          </a:xfrm>
          <a:prstGeom prst="rect">
            <a:avLst/>
          </a:prstGeom>
        </p:spPr>
      </p:pic>
      <p:sp>
        <p:nvSpPr>
          <p:cNvPr id="21" name="矩形 20">
            <a:extLst>
              <a:ext uri="{FF2B5EF4-FFF2-40B4-BE49-F238E27FC236}">
                <a16:creationId xmlns:a16="http://schemas.microsoft.com/office/drawing/2014/main" id="{408B73AB-3393-9E4F-84DC-9C1316318C8A}"/>
              </a:ext>
            </a:extLst>
          </p:cNvPr>
          <p:cNvSpPr/>
          <p:nvPr/>
        </p:nvSpPr>
        <p:spPr>
          <a:xfrm>
            <a:off x="5221738" y="2401487"/>
            <a:ext cx="2311176" cy="307777"/>
          </a:xfrm>
          <a:prstGeom prst="rect">
            <a:avLst/>
          </a:prstGeom>
        </p:spPr>
        <p:txBody>
          <a:bodyPr wrap="square">
            <a:spAutoFit/>
          </a:bodyPr>
          <a:lstStyle/>
          <a:p>
            <a:r>
              <a:rPr lang="zh-CN" altLang="en-US" sz="1400" b="1" dirty="0">
                <a:solidFill>
                  <a:srgbClr val="953B39"/>
                </a:solidFill>
                <a:latin typeface="微软雅黑" panose="020B0503020204020204" pitchFamily="34" charset="-122"/>
                <a:ea typeface="微软雅黑" panose="020B0503020204020204" pitchFamily="34" charset="-122"/>
              </a:rPr>
              <a:t>轨道交通覆盖人口岗位</a:t>
            </a:r>
          </a:p>
        </p:txBody>
      </p:sp>
      <p:pic>
        <p:nvPicPr>
          <p:cNvPr id="22" name="图片 21">
            <a:extLst>
              <a:ext uri="{FF2B5EF4-FFF2-40B4-BE49-F238E27FC236}">
                <a16:creationId xmlns:a16="http://schemas.microsoft.com/office/drawing/2014/main" id="{EAA32A2B-8ED5-AD49-B8A5-F23D7E0B88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0369" y="2709264"/>
            <a:ext cx="2214372" cy="1521204"/>
          </a:xfrm>
          <a:prstGeom prst="rect">
            <a:avLst/>
          </a:prstGeom>
        </p:spPr>
      </p:pic>
      <p:sp>
        <p:nvSpPr>
          <p:cNvPr id="23" name="矩形 22">
            <a:extLst>
              <a:ext uri="{FF2B5EF4-FFF2-40B4-BE49-F238E27FC236}">
                <a16:creationId xmlns:a16="http://schemas.microsoft.com/office/drawing/2014/main" id="{6433C1FA-E1FA-7D4A-BC51-86E316C9BC25}"/>
              </a:ext>
            </a:extLst>
          </p:cNvPr>
          <p:cNvSpPr/>
          <p:nvPr/>
        </p:nvSpPr>
        <p:spPr>
          <a:xfrm>
            <a:off x="1802169" y="2368203"/>
            <a:ext cx="2160934" cy="307777"/>
          </a:xfrm>
          <a:prstGeom prst="rect">
            <a:avLst/>
          </a:prstGeom>
        </p:spPr>
        <p:txBody>
          <a:bodyPr wrap="square">
            <a:spAutoFit/>
          </a:bodyPr>
          <a:lstStyle/>
          <a:p>
            <a:r>
              <a:rPr lang="zh-CN" altLang="en-US" sz="1400" b="1" dirty="0">
                <a:solidFill>
                  <a:srgbClr val="953B39"/>
                </a:solidFill>
                <a:latin typeface="微软雅黑" panose="020B0503020204020204" pitchFamily="34" charset="-122"/>
                <a:ea typeface="微软雅黑" panose="020B0503020204020204" pitchFamily="34" charset="-122"/>
              </a:rPr>
              <a:t>用地开发变迁</a:t>
            </a:r>
            <a:endParaRPr lang="zh-CN" altLang="en-US" sz="1400" b="1" i="0" dirty="0">
              <a:solidFill>
                <a:srgbClr val="953B39"/>
              </a:solidFill>
              <a:effectLst/>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495D9A46-209A-A049-8D6F-7D0616665E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8163" y="2660512"/>
            <a:ext cx="2164939" cy="1557983"/>
          </a:xfrm>
          <a:prstGeom prst="rect">
            <a:avLst/>
          </a:prstGeom>
          <a:effectLst>
            <a:softEdge rad="31750"/>
          </a:effectLst>
        </p:spPr>
      </p:pic>
      <p:cxnSp>
        <p:nvCxnSpPr>
          <p:cNvPr id="25" name="直接连接符 27">
            <a:extLst>
              <a:ext uri="{FF2B5EF4-FFF2-40B4-BE49-F238E27FC236}">
                <a16:creationId xmlns:a16="http://schemas.microsoft.com/office/drawing/2014/main" id="{29B9CB3E-DBCD-574C-AD43-3F1A655C312D}"/>
              </a:ext>
            </a:extLst>
          </p:cNvPr>
          <p:cNvCxnSpPr/>
          <p:nvPr/>
        </p:nvCxnSpPr>
        <p:spPr>
          <a:xfrm>
            <a:off x="1189265" y="4318727"/>
            <a:ext cx="676547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9">
            <a:extLst>
              <a:ext uri="{FF2B5EF4-FFF2-40B4-BE49-F238E27FC236}">
                <a16:creationId xmlns:a16="http://schemas.microsoft.com/office/drawing/2014/main" id="{71FFC9EA-EE13-0B4F-B481-1FBA448DA17E}"/>
              </a:ext>
            </a:extLst>
          </p:cNvPr>
          <p:cNvCxnSpPr/>
          <p:nvPr/>
        </p:nvCxnSpPr>
        <p:spPr>
          <a:xfrm>
            <a:off x="4572000" y="2347238"/>
            <a:ext cx="0" cy="3942978"/>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559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交通大数据概述</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a:xfrm>
            <a:off x="457200" y="1524000"/>
            <a:ext cx="8229600" cy="4876800"/>
          </a:xfrm>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掌握交通大数据的定义与特征</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了解大数据在交通领域的发展历程和应用场景</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介绍代表性的交通大数据类型</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掌握对交通数据进行分析建模的典型流程</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37</a:t>
            </a:fld>
            <a:endParaRPr lang="en-US" altLang="zh-CN" dirty="0"/>
          </a:p>
        </p:txBody>
      </p:sp>
      <p:sp>
        <p:nvSpPr>
          <p:cNvPr id="9" name="页脚占位符 4">
            <a:extLst>
              <a:ext uri="{FF2B5EF4-FFF2-40B4-BE49-F238E27FC236}">
                <a16:creationId xmlns:a16="http://schemas.microsoft.com/office/drawing/2014/main" id="{CE5BACFC-B09D-0343-924D-EE51B587F8F6}"/>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3827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38</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数据来源</a:t>
            </a:r>
          </a:p>
        </p:txBody>
      </p:sp>
      <p:graphicFrame>
        <p:nvGraphicFramePr>
          <p:cNvPr id="18" name="内容占位符 10">
            <a:extLst>
              <a:ext uri="{FF2B5EF4-FFF2-40B4-BE49-F238E27FC236}">
                <a16:creationId xmlns:a16="http://schemas.microsoft.com/office/drawing/2014/main" id="{3C77B7DD-2751-3D47-98D4-972B1F451853}"/>
              </a:ext>
            </a:extLst>
          </p:cNvPr>
          <p:cNvGraphicFramePr>
            <a:graphicFrameLocks noGrp="1"/>
          </p:cNvGraphicFramePr>
          <p:nvPr>
            <p:ph idx="1"/>
            <p:extLst>
              <p:ext uri="{D42A27DB-BD31-4B8C-83A1-F6EECF244321}">
                <p14:modId xmlns:p14="http://schemas.microsoft.com/office/powerpoint/2010/main" val="3989602046"/>
              </p:ext>
            </p:extLst>
          </p:nvPr>
        </p:nvGraphicFramePr>
        <p:xfrm>
          <a:off x="1006322" y="1718548"/>
          <a:ext cx="7500940" cy="4271963"/>
        </p:xfrm>
        <a:graphic>
          <a:graphicData uri="http://schemas.openxmlformats.org/drawingml/2006/table">
            <a:tbl>
              <a:tblPr firstRow="1" bandRow="1">
                <a:tableStyleId>{9D7B26C5-4107-4FEC-AEDC-1716B250A1EF}</a:tableStyleId>
              </a:tblPr>
              <a:tblGrid>
                <a:gridCol w="1500188">
                  <a:extLst>
                    <a:ext uri="{9D8B030D-6E8A-4147-A177-3AD203B41FA5}">
                      <a16:colId xmlns:a16="http://schemas.microsoft.com/office/drawing/2014/main" val="2221644758"/>
                    </a:ext>
                  </a:extLst>
                </a:gridCol>
                <a:gridCol w="1500188">
                  <a:extLst>
                    <a:ext uri="{9D8B030D-6E8A-4147-A177-3AD203B41FA5}">
                      <a16:colId xmlns:a16="http://schemas.microsoft.com/office/drawing/2014/main" val="1865923432"/>
                    </a:ext>
                  </a:extLst>
                </a:gridCol>
                <a:gridCol w="1500188">
                  <a:extLst>
                    <a:ext uri="{9D8B030D-6E8A-4147-A177-3AD203B41FA5}">
                      <a16:colId xmlns:a16="http://schemas.microsoft.com/office/drawing/2014/main" val="504183401"/>
                    </a:ext>
                  </a:extLst>
                </a:gridCol>
                <a:gridCol w="1500188">
                  <a:extLst>
                    <a:ext uri="{9D8B030D-6E8A-4147-A177-3AD203B41FA5}">
                      <a16:colId xmlns:a16="http://schemas.microsoft.com/office/drawing/2014/main" val="3715919203"/>
                    </a:ext>
                  </a:extLst>
                </a:gridCol>
                <a:gridCol w="1500188">
                  <a:extLst>
                    <a:ext uri="{9D8B030D-6E8A-4147-A177-3AD203B41FA5}">
                      <a16:colId xmlns:a16="http://schemas.microsoft.com/office/drawing/2014/main" val="223681578"/>
                    </a:ext>
                  </a:extLst>
                </a:gridCol>
              </a:tblGrid>
              <a:tr h="468695">
                <a:tc gridSpan="5">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数据来源</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solidFill>
                      <a:srgbClr val="1F497D"/>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549150017"/>
                  </a:ext>
                </a:extLst>
              </a:tr>
              <a:tr h="633878">
                <a:tc rowSpan="4">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交管部门</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卡口数据</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道路视频</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电子警察</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交通信号控制</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交通信息采集</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交通诱导</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车辆管理</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交通事故</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停车场</a:t>
                      </a:r>
                      <a:endParaRPr lang="en-US" altLang="zh-CN" sz="1400" dirty="0">
                        <a:solidFill>
                          <a:schemeClr val="tx1"/>
                        </a:solidFill>
                        <a:latin typeface="微软雅黑" panose="020B0503020204020204" pitchFamily="34" charset="-122"/>
                        <a:ea typeface="微软雅黑" panose="020B0503020204020204" pitchFamily="34" charset="-122"/>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4">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交委部门</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出租车浮动车</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车载视频</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场站视频</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公路信息</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公交线网</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公交车</a:t>
                      </a:r>
                      <a:r>
                        <a:rPr lang="en-US" altLang="zh-CN" sz="1400" dirty="0">
                          <a:solidFill>
                            <a:schemeClr val="tx1"/>
                          </a:solidFill>
                          <a:latin typeface="微软雅黑" panose="020B0503020204020204" pitchFamily="34" charset="-122"/>
                          <a:ea typeface="微软雅黑" panose="020B0503020204020204" pitchFamily="34" charset="-122"/>
                        </a:rPr>
                        <a:t>GPS</a:t>
                      </a:r>
                    </a:p>
                    <a:p>
                      <a:r>
                        <a:rPr lang="zh-CN" altLang="en-US" sz="1400" dirty="0">
                          <a:solidFill>
                            <a:schemeClr val="tx1"/>
                          </a:solidFill>
                          <a:latin typeface="微软雅黑" panose="020B0503020204020204" pitchFamily="34" charset="-122"/>
                          <a:ea typeface="微软雅黑" panose="020B0503020204020204" pitchFamily="34" charset="-122"/>
                        </a:rPr>
                        <a:t>长途车</a:t>
                      </a:r>
                      <a:r>
                        <a:rPr lang="en-US" altLang="zh-CN" sz="1400" dirty="0">
                          <a:solidFill>
                            <a:schemeClr val="tx1"/>
                          </a:solidFill>
                          <a:latin typeface="微软雅黑" panose="020B0503020204020204" pitchFamily="34" charset="-122"/>
                          <a:ea typeface="微软雅黑" panose="020B0503020204020204" pitchFamily="34" charset="-122"/>
                        </a:rPr>
                        <a:t>GPS</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地铁</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线网</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视频监控</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站点</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闸机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公交一卡通</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en-US" altLang="zh-CN" sz="1400" dirty="0">
                          <a:solidFill>
                            <a:schemeClr val="tx1"/>
                          </a:solidFill>
                          <a:latin typeface="微软雅黑" panose="020B0503020204020204" pitchFamily="34" charset="-122"/>
                          <a:ea typeface="微软雅黑" panose="020B0503020204020204" pitchFamily="34" charset="-122"/>
                        </a:rPr>
                        <a:t>IC</a:t>
                      </a:r>
                      <a:r>
                        <a:rPr lang="zh-CN" altLang="en-US" sz="1400" dirty="0">
                          <a:solidFill>
                            <a:schemeClr val="tx1"/>
                          </a:solidFill>
                          <a:latin typeface="微软雅黑" panose="020B0503020204020204" pitchFamily="34" charset="-122"/>
                          <a:ea typeface="微软雅黑" panose="020B0503020204020204" pitchFamily="34" charset="-122"/>
                        </a:rPr>
                        <a:t>卡数据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规划局</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人口</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岗位</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用地</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路网</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7293830"/>
                  </a:ext>
                </a:extLst>
              </a:tr>
              <a:tr h="633878">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tc>
                  <a:txBody>
                    <a:bodyPr/>
                    <a:lstStyle/>
                    <a:p>
                      <a:r>
                        <a:rPr lang="zh-CN" altLang="en-US" sz="1600" dirty="0">
                          <a:solidFill>
                            <a:schemeClr val="tx1"/>
                          </a:solidFill>
                          <a:latin typeface="微软雅黑" panose="020B0503020204020204" pitchFamily="34" charset="-122"/>
                          <a:ea typeface="微软雅黑" panose="020B0503020204020204" pitchFamily="34" charset="-122"/>
                        </a:rPr>
                        <a:t>交研</a:t>
                      </a:r>
                      <a:endParaRPr lang="en-US" altLang="zh-CN" sz="1600" dirty="0">
                        <a:solidFill>
                          <a:schemeClr val="tx1"/>
                        </a:solidFill>
                        <a:latin typeface="微软雅黑" panose="020B0503020204020204" pitchFamily="34" charset="-122"/>
                        <a:ea typeface="微软雅黑" panose="020B0503020204020204" pitchFamily="34" charset="-122"/>
                      </a:endParaRPr>
                    </a:p>
                    <a:p>
                      <a:r>
                        <a:rPr lang="en-US" altLang="zh-CN" sz="1400" dirty="0">
                          <a:solidFill>
                            <a:schemeClr val="tx1"/>
                          </a:solidFill>
                          <a:latin typeface="微软雅黑" panose="020B0503020204020204" pitchFamily="34" charset="-122"/>
                          <a:ea typeface="微软雅黑" panose="020B0503020204020204" pitchFamily="34" charset="-122"/>
                        </a:rPr>
                        <a:t>ETC</a:t>
                      </a:r>
                      <a:r>
                        <a:rPr lang="zh-CN" altLang="en-US" sz="1400" dirty="0">
                          <a:solidFill>
                            <a:schemeClr val="tx1"/>
                          </a:solidFill>
                          <a:latin typeface="微软雅黑" panose="020B0503020204020204" pitchFamily="34" charset="-122"/>
                          <a:ea typeface="微软雅黑" panose="020B0503020204020204" pitchFamily="34" charset="-122"/>
                        </a:rPr>
                        <a:t>采集数据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dirty="0"/>
                    </a:p>
                  </a:txBody>
                  <a:tcPr/>
                </a:tc>
                <a:extLst>
                  <a:ext uri="{0D108BD9-81ED-4DB2-BD59-A6C34878D82A}">
                    <a16:rowId xmlns:a16="http://schemas.microsoft.com/office/drawing/2014/main" val="153713073"/>
                  </a:ext>
                </a:extLst>
              </a:tr>
              <a:tr h="633878">
                <a:tc vMerge="1">
                  <a:txBody>
                    <a:bodyPr/>
                    <a:lstStyle/>
                    <a:p>
                      <a:endParaRPr lang="zh-CN" altLang="en-US" dirty="0"/>
                    </a:p>
                  </a:txBody>
                  <a:tcPr/>
                </a:tc>
                <a:tc vMerge="1">
                  <a:txBody>
                    <a:bodyPr/>
                    <a:lstStyle/>
                    <a:p>
                      <a:endParaRPr lang="zh-CN" altLang="en-US" dirty="0"/>
                    </a:p>
                  </a:txBody>
                  <a:tcPr/>
                </a:tc>
                <a:tc rowSpan="2">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城投</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停车场车位</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停车场视频</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en-US" altLang="zh-CN" sz="1400" dirty="0">
                          <a:solidFill>
                            <a:schemeClr val="tx1"/>
                          </a:solidFill>
                          <a:latin typeface="微软雅黑" panose="020B0503020204020204" pitchFamily="34" charset="-122"/>
                          <a:ea typeface="微软雅黑" panose="020B0503020204020204" pitchFamily="34" charset="-122"/>
                        </a:rPr>
                        <a:t>ETC</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路桥管理公司</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桥隧收费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城管委</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交通设施</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沿路视频</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施工维修</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3375774"/>
                  </a:ext>
                </a:extLst>
              </a:tr>
              <a:tr h="633878">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tc>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建委</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项目建设信息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dirty="0"/>
                    </a:p>
                  </a:txBody>
                  <a:tcPr/>
                </a:tc>
                <a:extLst>
                  <a:ext uri="{0D108BD9-81ED-4DB2-BD59-A6C34878D82A}">
                    <a16:rowId xmlns:a16="http://schemas.microsoft.com/office/drawing/2014/main" val="837439309"/>
                  </a:ext>
                </a:extLst>
              </a:tr>
              <a:tr h="633878">
                <a:tc rowSpan="2">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省交通厅</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收费信息</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交通状态</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高速公路视频</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rowSpan="2">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铁路</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旅客信息</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列车信息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rowSpan="2">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旅游局</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客流信息</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景点信息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气象局</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气象信息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媒体</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信息渠道</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9179674"/>
                  </a:ext>
                </a:extLst>
              </a:tr>
              <a:tr h="633878">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tc>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环保局</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黄标车信息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zh-CN" altLang="en-US" sz="1600" b="1" dirty="0">
                          <a:solidFill>
                            <a:schemeClr val="tx1"/>
                          </a:solidFill>
                          <a:latin typeface="微软雅黑" panose="020B0503020204020204" pitchFamily="34" charset="-122"/>
                          <a:ea typeface="微软雅黑" panose="020B0503020204020204" pitchFamily="34" charset="-122"/>
                        </a:rPr>
                        <a:t>运营商</a:t>
                      </a:r>
                      <a:endParaRPr lang="en-US" altLang="zh-CN" sz="16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手机信令</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632219155"/>
                  </a:ext>
                </a:extLst>
              </a:tr>
            </a:tbl>
          </a:graphicData>
        </a:graphic>
      </p:graphicFrame>
      <p:sp>
        <p:nvSpPr>
          <p:cNvPr id="7" name="页脚占位符 4">
            <a:extLst>
              <a:ext uri="{FF2B5EF4-FFF2-40B4-BE49-F238E27FC236}">
                <a16:creationId xmlns:a16="http://schemas.microsoft.com/office/drawing/2014/main" id="{A8875AB8-E35A-8943-A34D-5B7CF7C0A53B}"/>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171667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39</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数据来源</a:t>
            </a:r>
          </a:p>
        </p:txBody>
      </p:sp>
      <p:sp>
        <p:nvSpPr>
          <p:cNvPr id="20" name="矩形 19">
            <a:extLst>
              <a:ext uri="{FF2B5EF4-FFF2-40B4-BE49-F238E27FC236}">
                <a16:creationId xmlns:a16="http://schemas.microsoft.com/office/drawing/2014/main" id="{D7133856-30FD-EB42-9A3B-4C0E62BFE436}"/>
              </a:ext>
            </a:extLst>
          </p:cNvPr>
          <p:cNvSpPr/>
          <p:nvPr/>
        </p:nvSpPr>
        <p:spPr>
          <a:xfrm>
            <a:off x="661452" y="1566030"/>
            <a:ext cx="5541640" cy="523220"/>
          </a:xfrm>
          <a:prstGeom prst="rect">
            <a:avLst/>
          </a:prstGeom>
        </p:spPr>
        <p:txBody>
          <a:bodyPr wrap="square">
            <a:spAutoFit/>
          </a:bodyPr>
          <a:lstStyle/>
          <a:p>
            <a:pPr marL="182563" indent="-182563" eaLnBrk="0" fontAlgn="base" hangingPunct="0">
              <a:spcBef>
                <a:spcPct val="20000"/>
              </a:spcBef>
              <a:spcAft>
                <a:spcPct val="0"/>
              </a:spcAft>
              <a:buClr>
                <a:schemeClr val="accent1"/>
              </a:buClr>
              <a:buSzPct val="85000"/>
              <a:buFont typeface="Wingdings" panose="05000000000000000000" pitchFamily="2" charset="2"/>
              <a:buChar char="q"/>
            </a:pPr>
            <a:r>
              <a:rPr lang="zh-CN" altLang="en-US" sz="2800" b="1" dirty="0">
                <a:solidFill>
                  <a:srgbClr val="1F497D"/>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关键问题</a:t>
            </a:r>
          </a:p>
        </p:txBody>
      </p:sp>
      <p:sp>
        <p:nvSpPr>
          <p:cNvPr id="18" name="内容占位符 1">
            <a:extLst>
              <a:ext uri="{FF2B5EF4-FFF2-40B4-BE49-F238E27FC236}">
                <a16:creationId xmlns:a16="http://schemas.microsoft.com/office/drawing/2014/main" id="{AA71D5D4-85F1-9949-957B-2CB5F269FB63}"/>
              </a:ext>
            </a:extLst>
          </p:cNvPr>
          <p:cNvSpPr>
            <a:spLocks noGrp="1"/>
          </p:cNvSpPr>
          <p:nvPr/>
        </p:nvSpPr>
        <p:spPr>
          <a:xfrm>
            <a:off x="628649" y="1388290"/>
            <a:ext cx="7770767" cy="4081419"/>
          </a:xfrm>
          <a:prstGeom prst="rect">
            <a:avLst/>
          </a:prstGeom>
        </p:spPr>
        <p:txBody>
          <a:bodyPr vert="horz" lIns="91440" tIns="45720" rIns="91440" bIns="45720" rtlCol="0">
            <a:normAutofit/>
          </a:bodyPr>
          <a:lstStyle>
            <a:lvl1pPr marL="171450" indent="-171450" algn="l" defTabSz="685800" rtl="0" eaLnBrk="1" latinLnBrk="0" hangingPunct="1">
              <a:lnSpc>
                <a:spcPct val="125000"/>
              </a:lnSpc>
              <a:spcBef>
                <a:spcPts val="0"/>
              </a:spcBef>
              <a:buFont typeface="Wingdings" panose="05000000000000000000" pitchFamily="2" charset="2"/>
              <a:buChar char="p"/>
              <a:defRPr sz="2400" b="1" kern="1200">
                <a:solidFill>
                  <a:schemeClr val="accent5">
                    <a:lumMod val="50000"/>
                  </a:schemeClr>
                </a:solidFill>
                <a:latin typeface="微软雅黑" panose="020B0503020204020204" pitchFamily="34" charset="-122"/>
                <a:ea typeface="微软雅黑" panose="020B0503020204020204" pitchFamily="34" charset="-122"/>
                <a:cs typeface="+mn-cs"/>
              </a:defRPr>
            </a:lvl1pPr>
            <a:lvl2pPr marL="342900" indent="0" algn="l" defTabSz="685800" rtl="0" eaLnBrk="1" latinLnBrk="0" hangingPunct="1">
              <a:lnSpc>
                <a:spcPct val="150000"/>
              </a:lnSpc>
              <a:spcBef>
                <a:spcPts val="0"/>
              </a:spcBef>
              <a:buFontTx/>
              <a:buNone/>
              <a:defRPr sz="1800" kern="1200">
                <a:solidFill>
                  <a:schemeClr val="accent5">
                    <a:lumMod val="50000"/>
                  </a:schemeClr>
                </a:solidFill>
                <a:latin typeface="微软雅黑" panose="020B0503020204020204" pitchFamily="34" charset="-122"/>
                <a:ea typeface="微软雅黑" panose="020B0503020204020204" pitchFamily="34" charset="-122"/>
                <a:cs typeface="+mn-cs"/>
              </a:defRPr>
            </a:lvl2pPr>
            <a:lvl3pPr marL="685800" indent="0" algn="l" defTabSz="685800" rtl="0" eaLnBrk="1" latinLnBrk="0" hangingPunct="1">
              <a:lnSpc>
                <a:spcPct val="150000"/>
              </a:lnSpc>
              <a:spcBef>
                <a:spcPts val="0"/>
              </a:spcBef>
              <a:buFontTx/>
              <a:buNone/>
              <a:defRPr sz="1500" kern="1200">
                <a:solidFill>
                  <a:schemeClr val="accent5">
                    <a:lumMod val="50000"/>
                  </a:schemeClr>
                </a:solidFill>
                <a:latin typeface="微软雅黑" panose="020B0503020204020204" pitchFamily="34" charset="-122"/>
                <a:ea typeface="微软雅黑" panose="020B0503020204020204" pitchFamily="34" charset="-122"/>
                <a:cs typeface="+mn-cs"/>
              </a:defRPr>
            </a:lvl3pPr>
            <a:lvl4pPr marL="10287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4pPr>
            <a:lvl5pPr marL="13716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zh-CN" dirty="0"/>
          </a:p>
          <a:p>
            <a:pPr marL="0" indent="0">
              <a:buNone/>
            </a:pPr>
            <a:endParaRPr lang="zh-CN" altLang="en-US" dirty="0"/>
          </a:p>
          <a:p>
            <a:pPr indent="-216000">
              <a:spcBef>
                <a:spcPts val="1800"/>
              </a:spcBef>
              <a:spcAft>
                <a:spcPts val="600"/>
              </a:spcAft>
              <a:buFont typeface="Wingdings" panose="05000000000000000000" pitchFamily="2" charset="2"/>
              <a:buChar char="l"/>
            </a:pPr>
            <a:r>
              <a:rPr lang="zh-CN" altLang="en-US" sz="1600" b="0" dirty="0">
                <a:solidFill>
                  <a:srgbClr val="FF0000"/>
                </a:solidFill>
              </a:rPr>
              <a:t>海量</a:t>
            </a:r>
            <a:r>
              <a:rPr lang="zh-CN" altLang="en-US" sz="1600" b="0" dirty="0">
                <a:solidFill>
                  <a:schemeClr val="tx1"/>
                </a:solidFill>
              </a:rPr>
              <a:t>数据的集成整合</a:t>
            </a:r>
          </a:p>
          <a:p>
            <a:pPr indent="-216000">
              <a:spcBef>
                <a:spcPts val="600"/>
              </a:spcBef>
              <a:spcAft>
                <a:spcPts val="600"/>
              </a:spcAft>
              <a:buFont typeface="Wingdings" panose="05000000000000000000" pitchFamily="2" charset="2"/>
              <a:buChar char="l"/>
            </a:pPr>
            <a:r>
              <a:rPr lang="zh-CN" altLang="en-US" sz="1600" b="0" dirty="0">
                <a:solidFill>
                  <a:schemeClr val="tx1"/>
                </a:solidFill>
              </a:rPr>
              <a:t>数据</a:t>
            </a:r>
            <a:r>
              <a:rPr lang="zh-CN" altLang="en-US" sz="1600" b="0" dirty="0">
                <a:solidFill>
                  <a:srgbClr val="FF0000"/>
                </a:solidFill>
              </a:rPr>
              <a:t>质量</a:t>
            </a:r>
            <a:r>
              <a:rPr lang="zh-CN" altLang="en-US" sz="1600" b="0" dirty="0">
                <a:solidFill>
                  <a:schemeClr val="tx1"/>
                </a:solidFill>
              </a:rPr>
              <a:t>的监测控制</a:t>
            </a:r>
          </a:p>
          <a:p>
            <a:pPr indent="-216000">
              <a:spcBef>
                <a:spcPts val="600"/>
              </a:spcBef>
              <a:spcAft>
                <a:spcPts val="600"/>
              </a:spcAft>
              <a:buFont typeface="Wingdings" panose="05000000000000000000" pitchFamily="2" charset="2"/>
              <a:buChar char="l"/>
            </a:pPr>
            <a:r>
              <a:rPr lang="zh-CN" altLang="en-US" sz="1600" b="0" dirty="0">
                <a:solidFill>
                  <a:schemeClr val="tx1"/>
                </a:solidFill>
              </a:rPr>
              <a:t>数据资源的</a:t>
            </a:r>
            <a:r>
              <a:rPr lang="zh-CN" altLang="en-US" sz="1600" b="0" dirty="0">
                <a:solidFill>
                  <a:srgbClr val="FF0000"/>
                </a:solidFill>
              </a:rPr>
              <a:t>价值挖掘</a:t>
            </a:r>
          </a:p>
        </p:txBody>
      </p:sp>
      <p:pic>
        <p:nvPicPr>
          <p:cNvPr id="27" name="图片 26">
            <a:extLst>
              <a:ext uri="{FF2B5EF4-FFF2-40B4-BE49-F238E27FC236}">
                <a16:creationId xmlns:a16="http://schemas.microsoft.com/office/drawing/2014/main" id="{0AEE4B98-DFB6-8B48-9EFE-B450221092AD}"/>
              </a:ext>
            </a:extLst>
          </p:cNvPr>
          <p:cNvPicPr>
            <a:picLocks noChangeAspect="1"/>
          </p:cNvPicPr>
          <p:nvPr/>
        </p:nvPicPr>
        <p:blipFill>
          <a:blip r:embed="rId3"/>
          <a:stretch>
            <a:fillRect/>
          </a:stretch>
        </p:blipFill>
        <p:spPr>
          <a:xfrm>
            <a:off x="3058161" y="1415923"/>
            <a:ext cx="5457190" cy="4688637"/>
          </a:xfrm>
          <a:prstGeom prst="rect">
            <a:avLst/>
          </a:prstGeom>
        </p:spPr>
      </p:pic>
      <p:sp>
        <p:nvSpPr>
          <p:cNvPr id="28" name="矩形 27">
            <a:extLst>
              <a:ext uri="{FF2B5EF4-FFF2-40B4-BE49-F238E27FC236}">
                <a16:creationId xmlns:a16="http://schemas.microsoft.com/office/drawing/2014/main" id="{C126EDAE-70A6-A641-9BEA-9B83E3E1F0ED}"/>
              </a:ext>
            </a:extLst>
          </p:cNvPr>
          <p:cNvSpPr/>
          <p:nvPr/>
        </p:nvSpPr>
        <p:spPr>
          <a:xfrm>
            <a:off x="628649" y="2441083"/>
            <a:ext cx="2245179" cy="1566649"/>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0" name="页脚占位符 4">
            <a:extLst>
              <a:ext uri="{FF2B5EF4-FFF2-40B4-BE49-F238E27FC236}">
                <a16:creationId xmlns:a16="http://schemas.microsoft.com/office/drawing/2014/main" id="{F98DD8AF-E8EF-5A4B-9596-702865451477}"/>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4107278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a:t>
            </a:fld>
            <a:endParaRPr lang="en-US" altLang="zh-CN" dirty="0"/>
          </a:p>
        </p:txBody>
      </p:sp>
      <p:sp>
        <p:nvSpPr>
          <p:cNvPr id="9" name="矩形 8">
            <a:extLst>
              <a:ext uri="{FF2B5EF4-FFF2-40B4-BE49-F238E27FC236}">
                <a16:creationId xmlns:a16="http://schemas.microsoft.com/office/drawing/2014/main" id="{95DE273D-FDE0-4D4C-85EF-9B422B15BB18}"/>
              </a:ext>
            </a:extLst>
          </p:cNvPr>
          <p:cNvSpPr/>
          <p:nvPr/>
        </p:nvSpPr>
        <p:spPr>
          <a:xfrm>
            <a:off x="702775" y="1629908"/>
            <a:ext cx="7738449" cy="428469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10" name="矩形 9">
            <a:extLst>
              <a:ext uri="{FF2B5EF4-FFF2-40B4-BE49-F238E27FC236}">
                <a16:creationId xmlns:a16="http://schemas.microsoft.com/office/drawing/2014/main" id="{52F067B6-DA81-E643-AFCA-4A69D28C5E3A}"/>
              </a:ext>
            </a:extLst>
          </p:cNvPr>
          <p:cNvSpPr/>
          <p:nvPr/>
        </p:nvSpPr>
        <p:spPr>
          <a:xfrm>
            <a:off x="995963" y="2011870"/>
            <a:ext cx="7445259" cy="90794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rPr>
              <a:t>大数据</a:t>
            </a:r>
          </a:p>
          <a:p>
            <a:pPr marL="180000">
              <a:spcBef>
                <a:spcPts val="600"/>
              </a:spcBef>
            </a:pPr>
            <a:r>
              <a:rPr lang="zh-CN" altLang="en-US" sz="1600" dirty="0">
                <a:latin typeface="微软雅黑" panose="020B0503020204020204" pitchFamily="34" charset="-122"/>
                <a:ea typeface="微软雅黑" panose="020B0503020204020204" pitchFamily="34" charset="-122"/>
              </a:rPr>
              <a:t>所涉及的数据量规模巨大到无法通过人工或者计算机，在合理时间内达到截取、管理、处理、并整理成为人类所能解读的形式的信息。</a:t>
            </a:r>
          </a:p>
        </p:txBody>
      </p:sp>
      <p:sp>
        <p:nvSpPr>
          <p:cNvPr id="11" name="矩形 10">
            <a:extLst>
              <a:ext uri="{FF2B5EF4-FFF2-40B4-BE49-F238E27FC236}">
                <a16:creationId xmlns:a16="http://schemas.microsoft.com/office/drawing/2014/main" id="{828A4D69-A2CE-5F45-B598-E49C284FA8E1}"/>
              </a:ext>
            </a:extLst>
          </p:cNvPr>
          <p:cNvSpPr/>
          <p:nvPr/>
        </p:nvSpPr>
        <p:spPr>
          <a:xfrm>
            <a:off x="803705" y="1514397"/>
            <a:ext cx="834409" cy="281909"/>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500" b="1" dirty="0">
                <a:solidFill>
                  <a:schemeClr val="bg1"/>
                </a:solidFill>
                <a:latin typeface="微软雅黑" panose="020B0503020204020204" pitchFamily="34" charset="-122"/>
                <a:ea typeface="微软雅黑" panose="020B0503020204020204" pitchFamily="34" charset="-122"/>
              </a:rPr>
              <a:t>定义</a:t>
            </a:r>
          </a:p>
        </p:txBody>
      </p:sp>
      <p:sp>
        <p:nvSpPr>
          <p:cNvPr id="12" name="矩形 11">
            <a:extLst>
              <a:ext uri="{FF2B5EF4-FFF2-40B4-BE49-F238E27FC236}">
                <a16:creationId xmlns:a16="http://schemas.microsoft.com/office/drawing/2014/main" id="{4B47796C-76C2-7B49-BA81-A2D9B5FEBC24}"/>
              </a:ext>
            </a:extLst>
          </p:cNvPr>
          <p:cNvSpPr/>
          <p:nvPr/>
        </p:nvSpPr>
        <p:spPr>
          <a:xfrm>
            <a:off x="995963" y="2998577"/>
            <a:ext cx="7445259" cy="115416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600" b="1" dirty="0">
                <a:latin typeface="微软雅黑" panose="020B0503020204020204" pitchFamily="34" charset="-122"/>
                <a:ea typeface="微软雅黑" panose="020B0503020204020204" pitchFamily="34" charset="-122"/>
              </a:rPr>
              <a:t>城市交通大数据</a:t>
            </a:r>
          </a:p>
          <a:p>
            <a:pPr marL="180000">
              <a:spcBef>
                <a:spcPts val="600"/>
              </a:spcBef>
            </a:pPr>
            <a:r>
              <a:rPr lang="zh-CN" altLang="en-US" sz="1600" dirty="0">
                <a:latin typeface="微软雅黑" panose="020B0503020204020204" pitchFamily="34" charset="-122"/>
                <a:ea typeface="微软雅黑" panose="020B0503020204020204" pitchFamily="34" charset="-122"/>
              </a:rPr>
              <a:t>由城市交通运行管理直接产生的数据、城市交通相关的行业和领域导入的数据，以及来自公众互动提供的交通状况数据构成的，用传统技术难以在合理时间内管理、处理和分析的数据集。</a:t>
            </a:r>
          </a:p>
        </p:txBody>
      </p:sp>
      <p:sp>
        <p:nvSpPr>
          <p:cNvPr id="13" name="矩形 12">
            <a:extLst>
              <a:ext uri="{FF2B5EF4-FFF2-40B4-BE49-F238E27FC236}">
                <a16:creationId xmlns:a16="http://schemas.microsoft.com/office/drawing/2014/main" id="{63DE36AA-6A77-E742-B7AF-CA703931E684}"/>
              </a:ext>
            </a:extLst>
          </p:cNvPr>
          <p:cNvSpPr/>
          <p:nvPr/>
        </p:nvSpPr>
        <p:spPr>
          <a:xfrm>
            <a:off x="3298454" y="4479674"/>
            <a:ext cx="5142768" cy="110799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阿里：双十一当天数据平台调用超过</a:t>
            </a:r>
            <a:r>
              <a:rPr lang="en-US" altLang="zh-CN" sz="1400" b="1" dirty="0">
                <a:latin typeface="微软雅黑" panose="020B0503020204020204" pitchFamily="34" charset="-122"/>
                <a:ea typeface="微软雅黑" panose="020B0503020204020204" pitchFamily="34" charset="-122"/>
              </a:rPr>
              <a:t>75</a:t>
            </a:r>
            <a:r>
              <a:rPr lang="zh-CN" altLang="en-US" sz="1400" b="1" dirty="0">
                <a:latin typeface="微软雅黑" panose="020B0503020204020204" pitchFamily="34" charset="-122"/>
                <a:ea typeface="微软雅黑" panose="020B0503020204020204" pitchFamily="34" charset="-122"/>
              </a:rPr>
              <a:t>亿</a:t>
            </a:r>
            <a:r>
              <a:rPr lang="zh-CN" altLang="en-US" sz="1400" dirty="0">
                <a:latin typeface="微软雅黑" panose="020B0503020204020204" pitchFamily="34" charset="-122"/>
                <a:ea typeface="微软雅黑" panose="020B0503020204020204" pitchFamily="34" charset="-122"/>
              </a:rPr>
              <a:t>次</a:t>
            </a:r>
            <a:endParaRPr lang="zh-CN" altLang="en-US" sz="1400" dirty="0"/>
          </a:p>
          <a:p>
            <a:pPr marL="285750" indent="-285750">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高德地图：日均定位请求次数</a:t>
            </a:r>
            <a:r>
              <a:rPr lang="en-US" altLang="zh-CN" sz="1400" b="1" dirty="0">
                <a:latin typeface="微软雅黑" panose="020B0503020204020204" pitchFamily="34" charset="-122"/>
                <a:ea typeface="微软雅黑" panose="020B0503020204020204" pitchFamily="34" charset="-122"/>
              </a:rPr>
              <a:t>300</a:t>
            </a:r>
            <a:r>
              <a:rPr lang="zh-CN" altLang="en-US" sz="1400" b="1" dirty="0">
                <a:latin typeface="微软雅黑" panose="020B0503020204020204" pitchFamily="34" charset="-122"/>
                <a:ea typeface="微软雅黑" panose="020B0503020204020204" pitchFamily="34" charset="-122"/>
              </a:rPr>
              <a:t>亿</a:t>
            </a:r>
            <a:endParaRPr lang="en-US" altLang="zh-CN" sz="1400" b="1" dirty="0">
              <a:latin typeface="微软雅黑" panose="020B0503020204020204" pitchFamily="34" charset="-122"/>
              <a:ea typeface="微软雅黑" panose="020B0503020204020204" pitchFamily="34" charset="-122"/>
            </a:endParaRPr>
          </a:p>
          <a:p>
            <a:pPr marL="285750" indent="-285750">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滴滴出行：日均处理</a:t>
            </a:r>
            <a:r>
              <a:rPr lang="en-US" altLang="zh-CN" sz="1400" b="1" dirty="0">
                <a:latin typeface="微软雅黑" panose="020B0503020204020204" pitchFamily="34" charset="-122"/>
                <a:ea typeface="微软雅黑" panose="020B0503020204020204" pitchFamily="34" charset="-122"/>
              </a:rPr>
              <a:t>1100</a:t>
            </a:r>
            <a:r>
              <a:rPr lang="zh-CN" altLang="en-US" sz="1400" b="1" dirty="0">
                <a:latin typeface="微软雅黑" panose="020B0503020204020204" pitchFamily="34" charset="-122"/>
                <a:ea typeface="微软雅黑" panose="020B0503020204020204" pitchFamily="34" charset="-122"/>
              </a:rPr>
              <a:t>万订单</a:t>
            </a:r>
            <a:r>
              <a:rPr lang="zh-CN" altLang="en-US" sz="1400" dirty="0">
                <a:latin typeface="微软雅黑" panose="020B0503020204020204" pitchFamily="34" charset="-122"/>
                <a:ea typeface="微软雅黑" panose="020B0503020204020204" pitchFamily="34" charset="-122"/>
              </a:rPr>
              <a:t>，分析数据量</a:t>
            </a:r>
            <a:r>
              <a:rPr lang="en-US" altLang="zh-CN" sz="1400" b="1" dirty="0">
                <a:latin typeface="微软雅黑" panose="020B0503020204020204" pitchFamily="34" charset="-122"/>
                <a:ea typeface="微软雅黑" panose="020B0503020204020204" pitchFamily="34" charset="-122"/>
              </a:rPr>
              <a:t>50TB</a:t>
            </a:r>
            <a:r>
              <a:rPr lang="zh-CN" altLang="en-US" sz="1400" dirty="0">
                <a:latin typeface="微软雅黑" panose="020B0503020204020204" pitchFamily="34" charset="-122"/>
                <a:ea typeface="微软雅黑" panose="020B0503020204020204" pitchFamily="34" charset="-122"/>
              </a:rPr>
              <a:t>，路径规划服务请求超过</a:t>
            </a:r>
            <a:r>
              <a:rPr lang="en-US" altLang="zh-CN" sz="1400" b="1" dirty="0">
                <a:latin typeface="微软雅黑" panose="020B0503020204020204" pitchFamily="34" charset="-122"/>
                <a:ea typeface="微软雅黑" panose="020B0503020204020204" pitchFamily="34" charset="-122"/>
              </a:rPr>
              <a:t>90</a:t>
            </a:r>
            <a:r>
              <a:rPr lang="zh-CN" altLang="en-US" sz="1400" b="1" dirty="0">
                <a:latin typeface="微软雅黑" panose="020B0503020204020204" pitchFamily="34" charset="-122"/>
                <a:ea typeface="微软雅黑" panose="020B0503020204020204" pitchFamily="34" charset="-122"/>
              </a:rPr>
              <a:t>亿</a:t>
            </a:r>
            <a:endParaRPr lang="en-US" altLang="zh-CN" sz="1400" b="1"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6F540B15-231A-9447-A933-4CE9DA25C5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183" t="6083" r="457"/>
          <a:stretch/>
        </p:blipFill>
        <p:spPr>
          <a:xfrm>
            <a:off x="995963" y="4299120"/>
            <a:ext cx="2138294" cy="1469104"/>
          </a:xfrm>
          <a:prstGeom prst="rect">
            <a:avLst/>
          </a:prstGeom>
        </p:spPr>
      </p:pic>
      <p:sp>
        <p:nvSpPr>
          <p:cNvPr id="15" name="页脚占位符 4">
            <a:extLst>
              <a:ext uri="{FF2B5EF4-FFF2-40B4-BE49-F238E27FC236}">
                <a16:creationId xmlns:a16="http://schemas.microsoft.com/office/drawing/2014/main" id="{E54D5B37-253F-1445-B85E-9D8365410356}"/>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128390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40</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数据类型</a:t>
            </a:r>
          </a:p>
        </p:txBody>
      </p:sp>
      <p:graphicFrame>
        <p:nvGraphicFramePr>
          <p:cNvPr id="12" name="内容占位符 2">
            <a:extLst>
              <a:ext uri="{FF2B5EF4-FFF2-40B4-BE49-F238E27FC236}">
                <a16:creationId xmlns:a16="http://schemas.microsoft.com/office/drawing/2014/main" id="{BE01796F-0A7D-3E43-8DE7-834E0186BB5C}"/>
              </a:ext>
            </a:extLst>
          </p:cNvPr>
          <p:cNvGraphicFramePr>
            <a:graphicFrameLocks noGrp="1"/>
          </p:cNvGraphicFramePr>
          <p:nvPr>
            <p:ph idx="1"/>
            <p:extLst>
              <p:ext uri="{D42A27DB-BD31-4B8C-83A1-F6EECF244321}">
                <p14:modId xmlns:p14="http://schemas.microsoft.com/office/powerpoint/2010/main" val="2273895184"/>
              </p:ext>
            </p:extLst>
          </p:nvPr>
        </p:nvGraphicFramePr>
        <p:xfrm>
          <a:off x="744583" y="1693452"/>
          <a:ext cx="7886700" cy="4079240"/>
        </p:xfrm>
        <a:graphic>
          <a:graphicData uri="http://schemas.openxmlformats.org/drawingml/2006/table">
            <a:tbl>
              <a:tblPr firstRow="1" bandRow="1">
                <a:tableStyleId>{5C22544A-7EE6-4342-B048-85BDC9FD1C3A}</a:tableStyleId>
              </a:tblPr>
              <a:tblGrid>
                <a:gridCol w="848458">
                  <a:extLst>
                    <a:ext uri="{9D8B030D-6E8A-4147-A177-3AD203B41FA5}">
                      <a16:colId xmlns:a16="http://schemas.microsoft.com/office/drawing/2014/main" val="1881984390"/>
                    </a:ext>
                  </a:extLst>
                </a:gridCol>
                <a:gridCol w="1083212">
                  <a:extLst>
                    <a:ext uri="{9D8B030D-6E8A-4147-A177-3AD203B41FA5}">
                      <a16:colId xmlns:a16="http://schemas.microsoft.com/office/drawing/2014/main" val="2384000025"/>
                    </a:ext>
                  </a:extLst>
                </a:gridCol>
                <a:gridCol w="5955030">
                  <a:extLst>
                    <a:ext uri="{9D8B030D-6E8A-4147-A177-3AD203B41FA5}">
                      <a16:colId xmlns:a16="http://schemas.microsoft.com/office/drawing/2014/main" val="811485777"/>
                    </a:ext>
                  </a:extLst>
                </a:gridCol>
              </a:tblGrid>
              <a:tr h="370840">
                <a:tc gridSpan="2">
                  <a:txBody>
                    <a:bodyPr/>
                    <a:lstStyle/>
                    <a:p>
                      <a:pPr algn="ctr">
                        <a:lnSpc>
                          <a:spcPct val="125000"/>
                        </a:lnSpc>
                        <a:spcAft>
                          <a:spcPts val="0"/>
                        </a:spcAft>
                      </a:pPr>
                      <a:r>
                        <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数据类型</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CN" altLang="en-US"/>
                    </a:p>
                  </a:txBody>
                  <a:tcPr/>
                </a:tc>
                <a:tc>
                  <a:txBody>
                    <a:bodyPr/>
                    <a:lstStyle/>
                    <a:p>
                      <a:pPr algn="ctr">
                        <a:lnSpc>
                          <a:spcPct val="125000"/>
                        </a:lnSpc>
                        <a:spcAft>
                          <a:spcPts val="0"/>
                        </a:spcAft>
                      </a:pPr>
                      <a:r>
                        <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包含信息</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2364418290"/>
                  </a:ext>
                </a:extLst>
              </a:tr>
              <a:tr h="370840">
                <a:tc gridSpan="2">
                  <a:txBody>
                    <a:bodyPr/>
                    <a:lstStyle/>
                    <a:p>
                      <a:pPr algn="ctr">
                        <a:lnSpc>
                          <a:spcPct val="125000"/>
                        </a:lnSpc>
                        <a:spcAft>
                          <a:spcPts val="0"/>
                        </a:spcAft>
                      </a:pPr>
                      <a:r>
                        <a:rPr 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GPS</a:t>
                      </a: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数据</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l">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线路编号，车辆编号，时间，经纬度，速度，方向，站点名，运营类型等</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0528030"/>
                  </a:ext>
                </a:extLst>
              </a:tr>
              <a:tr h="370840">
                <a:tc gridSpan="2">
                  <a:txBody>
                    <a:bodyPr/>
                    <a:lstStyle/>
                    <a:p>
                      <a:pPr algn="ctr">
                        <a:lnSpc>
                          <a:spcPct val="125000"/>
                        </a:lnSpc>
                        <a:spcAft>
                          <a:spcPts val="0"/>
                        </a:spcAft>
                      </a:pPr>
                      <a:r>
                        <a:rPr 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IC</a:t>
                      </a: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卡数据</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l">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卡信息，消费金额，时间，车辆信息，线路信息等</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518373"/>
                  </a:ext>
                </a:extLst>
              </a:tr>
              <a:tr h="370840">
                <a:tc rowSpan="2">
                  <a:txBody>
                    <a:bodyPr/>
                    <a:lstStyle/>
                    <a:p>
                      <a:pPr algn="ctr">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手机数据</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信令数据</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手机</a:t>
                      </a:r>
                      <a:r>
                        <a:rPr 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ID</a:t>
                      </a: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、事件类别、时间戳、基站编号、位置区编号等</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2015065"/>
                  </a:ext>
                </a:extLst>
              </a:tr>
              <a:tr h="370840">
                <a:tc vMerge="1">
                  <a:txBody>
                    <a:bodyPr/>
                    <a:lstStyle/>
                    <a:p>
                      <a:endParaRPr lang="zh-CN" altLang="en-US"/>
                    </a:p>
                  </a:txBody>
                  <a:tcPr/>
                </a:tc>
                <a:tc>
                  <a:txBody>
                    <a:bodyPr/>
                    <a:lstStyle/>
                    <a:p>
                      <a:pPr algn="ctr">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话单数据</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手机</a:t>
                      </a:r>
                      <a:r>
                        <a:rPr 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ID</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通话、短信时间记录、基站编号、位置区编号等</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0361494"/>
                  </a:ext>
                </a:extLst>
              </a:tr>
              <a:tr h="370840">
                <a:tc gridSpan="2">
                  <a:txBody>
                    <a:bodyPr/>
                    <a:lstStyle/>
                    <a:p>
                      <a:pPr algn="ctr">
                        <a:lnSpc>
                          <a:spcPct val="125000"/>
                        </a:lnSpc>
                        <a:spcAft>
                          <a:spcPts val="0"/>
                        </a:spcAft>
                      </a:pPr>
                      <a:r>
                        <a:rPr lang="zh-CN" sz="1400" kern="100">
                          <a:effectLst/>
                          <a:latin typeface="微软雅黑" panose="020B0503020204020204" pitchFamily="34" charset="-122"/>
                          <a:ea typeface="微软雅黑" panose="020B0503020204020204" pitchFamily="34" charset="-122"/>
                          <a:cs typeface="Times New Roman" panose="02020603050405020304" pitchFamily="18" charset="0"/>
                        </a:rPr>
                        <a:t>流量数据</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l">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设备</a:t>
                      </a:r>
                      <a:r>
                        <a:rPr 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ID</a:t>
                      </a: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、时间、车道信息、车辆类型、数量、车速等</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6307361"/>
                  </a:ext>
                </a:extLst>
              </a:tr>
              <a:tr h="370840">
                <a:tc gridSpan="2">
                  <a:txBody>
                    <a:bodyPr/>
                    <a:lstStyle/>
                    <a:p>
                      <a:pPr algn="ctr">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收费站数据</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l">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收费站信息、车辆信息、</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卡号、</a:t>
                      </a: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收费金额</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等</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111617"/>
                  </a:ext>
                </a:extLst>
              </a:tr>
              <a:tr h="370840">
                <a:tc gridSpan="2">
                  <a:txBody>
                    <a:bodyPr/>
                    <a:lstStyle/>
                    <a:p>
                      <a:pPr algn="ctr">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视频数据</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l">
                        <a:lnSpc>
                          <a:spcPct val="125000"/>
                        </a:lnSpc>
                        <a:spcAft>
                          <a:spcPts val="0"/>
                        </a:spcAft>
                      </a:pP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监控视频内容</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4424958"/>
                  </a:ext>
                </a:extLst>
              </a:tr>
              <a:tr h="370840">
                <a:tc rowSpan="3">
                  <a:txBody>
                    <a:bodyPr/>
                    <a:lstStyle/>
                    <a:p>
                      <a:pPr algn="ctr">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其他</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地图</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城市地图</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0343075"/>
                  </a:ext>
                </a:extLst>
              </a:tr>
              <a:tr h="370840">
                <a:tc vMerge="1">
                  <a:txBody>
                    <a:bodyPr/>
                    <a:lstStyle/>
                    <a:p>
                      <a:endParaRPr lang="zh-CN" altLang="en-US"/>
                    </a:p>
                  </a:txBody>
                  <a:tcPr/>
                </a:tc>
                <a:tc>
                  <a:txBody>
                    <a:bodyPr/>
                    <a:lstStyle/>
                    <a:p>
                      <a:pPr algn="ctr">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天气</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25000"/>
                        </a:lnSpc>
                        <a:spcAft>
                          <a:spcPts val="0"/>
                        </a:spcAft>
                      </a:pPr>
                      <a:r>
                        <a:rPr lang="zh-CN" sz="1400" kern="100">
                          <a:effectLst/>
                          <a:latin typeface="微软雅黑" panose="020B0503020204020204" pitchFamily="34" charset="-122"/>
                          <a:ea typeface="微软雅黑" panose="020B0503020204020204" pitchFamily="34" charset="-122"/>
                          <a:cs typeface="Times New Roman" panose="02020603050405020304" pitchFamily="18" charset="0"/>
                        </a:rPr>
                        <a:t>气象站</a:t>
                      </a:r>
                      <a:r>
                        <a:rPr lang="en-US" sz="1400" kern="100">
                          <a:effectLst/>
                          <a:latin typeface="微软雅黑" panose="020B0503020204020204" pitchFamily="34" charset="-122"/>
                          <a:ea typeface="微软雅黑" panose="020B0503020204020204" pitchFamily="34" charset="-122"/>
                          <a:cs typeface="Times New Roman" panose="02020603050405020304" pitchFamily="18" charset="0"/>
                        </a:rPr>
                        <a:t>ID</a:t>
                      </a:r>
                      <a:r>
                        <a:rPr lang="zh-CN" sz="1400" kern="100">
                          <a:effectLst/>
                          <a:latin typeface="微软雅黑" panose="020B0503020204020204" pitchFamily="34" charset="-122"/>
                          <a:ea typeface="微软雅黑" panose="020B0503020204020204" pitchFamily="34" charset="-122"/>
                          <a:cs typeface="Times New Roman" panose="02020603050405020304" pitchFamily="18" charset="0"/>
                        </a:rPr>
                        <a:t>、气象站位置、降雨量、风速、能见度等</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9244885"/>
                  </a:ext>
                </a:extLst>
              </a:tr>
              <a:tr h="370840">
                <a:tc vMerge="1">
                  <a:txBody>
                    <a:bodyPr/>
                    <a:lstStyle/>
                    <a:p>
                      <a:endParaRPr lang="zh-CN" altLang="en-US"/>
                    </a:p>
                  </a:txBody>
                  <a:tcPr/>
                </a:tc>
                <a:tc>
                  <a:txBody>
                    <a:bodyPr/>
                    <a:lstStyle/>
                    <a:p>
                      <a:pPr algn="ctr">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交通事故</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25000"/>
                        </a:lnSpc>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事故时间、地点、等级、类型、响应速度等</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080690"/>
                  </a:ext>
                </a:extLst>
              </a:tr>
            </a:tbl>
          </a:graphicData>
        </a:graphic>
      </p:graphicFrame>
      <p:sp>
        <p:nvSpPr>
          <p:cNvPr id="7" name="页脚占位符 4">
            <a:extLst>
              <a:ext uri="{FF2B5EF4-FFF2-40B4-BE49-F238E27FC236}">
                <a16:creationId xmlns:a16="http://schemas.microsoft.com/office/drawing/2014/main" id="{A42691FE-57DE-604A-8645-7FE6B69362F4}"/>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496607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41</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地图</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实时交通流数据</a:t>
            </a:r>
          </a:p>
        </p:txBody>
      </p:sp>
      <p:pic>
        <p:nvPicPr>
          <p:cNvPr id="10" name="Picture 5">
            <a:extLst>
              <a:ext uri="{FF2B5EF4-FFF2-40B4-BE49-F238E27FC236}">
                <a16:creationId xmlns:a16="http://schemas.microsoft.com/office/drawing/2014/main" id="{3AA117A6-2208-CE4F-B522-61699F001C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48"/>
          <a:stretch/>
        </p:blipFill>
        <p:spPr bwMode="auto">
          <a:xfrm>
            <a:off x="678698" y="1816443"/>
            <a:ext cx="8269494" cy="38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ED1D2741-D3D6-4A41-A058-966E9A283795}"/>
              </a:ext>
            </a:extLst>
          </p:cNvPr>
          <p:cNvSpPr/>
          <p:nvPr/>
        </p:nvSpPr>
        <p:spPr>
          <a:xfrm>
            <a:off x="5301050" y="5578465"/>
            <a:ext cx="3164252" cy="679738"/>
          </a:xfrm>
          <a:prstGeom prst="rect">
            <a:avLst/>
          </a:prstGeom>
        </p:spPr>
        <p:txBody>
          <a:bodyPr wrap="square">
            <a:spAutoFit/>
          </a:bodyPr>
          <a:lstStyle/>
          <a:p>
            <a:pPr marL="285750" indent="-285750">
              <a:lnSpc>
                <a:spcPct val="125000"/>
              </a:lnSpc>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各城市道路、</a:t>
            </a:r>
            <a:r>
              <a:rPr lang="en-US" altLang="zh-CN" sz="1600" b="1" dirty="0">
                <a:latin typeface="微软雅黑" panose="020B0503020204020204" pitchFamily="34" charset="-122"/>
                <a:ea typeface="微软雅黑" panose="020B0503020204020204" pitchFamily="34" charset="-122"/>
              </a:rPr>
              <a:t>POI</a:t>
            </a:r>
            <a:r>
              <a:rPr lang="zh-CN" altLang="en-US" sz="1600" b="1" dirty="0">
                <a:latin typeface="微软雅黑" panose="020B0503020204020204" pitchFamily="34" charset="-122"/>
                <a:ea typeface="微软雅黑" panose="020B0503020204020204" pitchFamily="34" charset="-122"/>
              </a:rPr>
              <a:t>等图层数据</a:t>
            </a:r>
            <a:endParaRPr lang="en-US" altLang="zh-CN" sz="1600" b="1"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道路断面实时流量数据</a:t>
            </a:r>
          </a:p>
        </p:txBody>
      </p:sp>
      <p:sp>
        <p:nvSpPr>
          <p:cNvPr id="9" name="页脚占位符 4">
            <a:extLst>
              <a:ext uri="{FF2B5EF4-FFF2-40B4-BE49-F238E27FC236}">
                <a16:creationId xmlns:a16="http://schemas.microsoft.com/office/drawing/2014/main" id="{12DD039C-555C-D645-8D58-6BFD8144EE20}"/>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1431987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42</a:t>
            </a:fld>
            <a:endParaRPr lang="en-US" altLang="zh-CN" dirty="0"/>
          </a:p>
        </p:txBody>
      </p:sp>
      <p:sp>
        <p:nvSpPr>
          <p:cNvPr id="8" name="标题 1">
            <a:extLst>
              <a:ext uri="{FF2B5EF4-FFF2-40B4-BE49-F238E27FC236}">
                <a16:creationId xmlns:a16="http://schemas.microsoft.com/office/drawing/2014/main" id="{F0B4CBD9-65AB-3145-B428-842E0F78BED6}"/>
              </a:ext>
            </a:extLst>
          </p:cNvPr>
          <p:cNvSpPr txBox="1">
            <a:spLocks/>
          </p:cNvSpPr>
          <p:nvPr/>
        </p:nvSpPr>
        <p:spPr bwMode="auto">
          <a:xfrm>
            <a:off x="342421" y="599797"/>
            <a:ext cx="7770767" cy="71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交通事故数据</a:t>
            </a:r>
          </a:p>
        </p:txBody>
      </p:sp>
      <p:pic>
        <p:nvPicPr>
          <p:cNvPr id="9" name="图片 8">
            <a:extLst>
              <a:ext uri="{FF2B5EF4-FFF2-40B4-BE49-F238E27FC236}">
                <a16:creationId xmlns:a16="http://schemas.microsoft.com/office/drawing/2014/main" id="{A27157E3-8FA0-DA4B-84A9-03F4B066D06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13046"/>
          <a:stretch/>
        </p:blipFill>
        <p:spPr>
          <a:xfrm>
            <a:off x="21196" y="2283442"/>
            <a:ext cx="9101607" cy="3504391"/>
          </a:xfrm>
          <a:prstGeom prst="rect">
            <a:avLst/>
          </a:prstGeom>
        </p:spPr>
      </p:pic>
      <p:grpSp>
        <p:nvGrpSpPr>
          <p:cNvPr id="12" name="组合 11">
            <a:extLst>
              <a:ext uri="{FF2B5EF4-FFF2-40B4-BE49-F238E27FC236}">
                <a16:creationId xmlns:a16="http://schemas.microsoft.com/office/drawing/2014/main" id="{A9352031-E177-A040-8B76-7D73800DE1F3}"/>
              </a:ext>
            </a:extLst>
          </p:cNvPr>
          <p:cNvGrpSpPr/>
          <p:nvPr/>
        </p:nvGrpSpPr>
        <p:grpSpPr>
          <a:xfrm>
            <a:off x="5445945" y="1174944"/>
            <a:ext cx="3122285" cy="1501126"/>
            <a:chOff x="1436409" y="4089619"/>
            <a:chExt cx="3122285" cy="1501126"/>
          </a:xfrm>
        </p:grpSpPr>
        <p:sp>
          <p:nvSpPr>
            <p:cNvPr id="13" name="矩形 12">
              <a:extLst>
                <a:ext uri="{FF2B5EF4-FFF2-40B4-BE49-F238E27FC236}">
                  <a16:creationId xmlns:a16="http://schemas.microsoft.com/office/drawing/2014/main" id="{AA718D86-C1BA-B447-9333-0E931921E70C}"/>
                </a:ext>
              </a:extLst>
            </p:cNvPr>
            <p:cNvSpPr/>
            <p:nvPr/>
          </p:nvSpPr>
          <p:spPr>
            <a:xfrm>
              <a:off x="1836519" y="4291871"/>
              <a:ext cx="2722175" cy="906246"/>
            </a:xfrm>
            <a:prstGeom prst="rect">
              <a:avLst/>
            </a:prstGeom>
            <a:solidFill>
              <a:srgbClr val="4F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矩形 13">
              <a:extLst>
                <a:ext uri="{FF2B5EF4-FFF2-40B4-BE49-F238E27FC236}">
                  <a16:creationId xmlns:a16="http://schemas.microsoft.com/office/drawing/2014/main" id="{6EBD9ED9-02AD-7744-93FF-AC04D297F405}"/>
                </a:ext>
              </a:extLst>
            </p:cNvPr>
            <p:cNvSpPr/>
            <p:nvPr/>
          </p:nvSpPr>
          <p:spPr>
            <a:xfrm>
              <a:off x="1669143" y="4089619"/>
              <a:ext cx="351251" cy="345011"/>
            </a:xfrm>
            <a:prstGeom prst="rect">
              <a:avLst/>
            </a:prstGeom>
            <a:solidFill>
              <a:srgbClr val="C2CDE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文本框 14">
              <a:extLst>
                <a:ext uri="{FF2B5EF4-FFF2-40B4-BE49-F238E27FC236}">
                  <a16:creationId xmlns:a16="http://schemas.microsoft.com/office/drawing/2014/main" id="{FEA14EEE-A327-0E45-AE18-4496E2DA4DA0}"/>
                </a:ext>
              </a:extLst>
            </p:cNvPr>
            <p:cNvSpPr txBox="1"/>
            <p:nvPr/>
          </p:nvSpPr>
          <p:spPr>
            <a:xfrm>
              <a:off x="2112687" y="4449900"/>
              <a:ext cx="2446007" cy="600164"/>
            </a:xfrm>
            <a:prstGeom prst="rect">
              <a:avLst/>
            </a:prstGeom>
            <a:noFill/>
          </p:spPr>
          <p:txBody>
            <a:bodyPr wrap="square" rtlCol="0">
              <a:spAutoFit/>
            </a:bodyPr>
            <a:lstStyle/>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分析交通事故特征</a:t>
              </a:r>
              <a:endParaRPr lang="en-US" altLang="zh-CN" sz="1400" dirty="0">
                <a:solidFill>
                  <a:schemeClr val="bg1"/>
                </a:solidFill>
                <a:latin typeface="微软雅黑" panose="020B0503020204020204" pitchFamily="34" charset="-122"/>
                <a:ea typeface="微软雅黑" panose="020B0503020204020204" pitchFamily="34" charset="-122"/>
              </a:endParaRPr>
            </a:p>
            <a:p>
              <a:pPr indent="-144000">
                <a:spcAft>
                  <a:spcPts val="600"/>
                </a:spcAft>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辅助交通管控措施制定</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B5B133E-204A-6849-8876-0EF16100501C}"/>
                </a:ext>
              </a:extLst>
            </p:cNvPr>
            <p:cNvSpPr txBox="1"/>
            <p:nvPr/>
          </p:nvSpPr>
          <p:spPr>
            <a:xfrm>
              <a:off x="1436409" y="4421194"/>
              <a:ext cx="400110" cy="1169551"/>
            </a:xfrm>
            <a:prstGeom prst="rect">
              <a:avLst/>
            </a:prstGeom>
            <a:solidFill>
              <a:schemeClr val="bg1"/>
            </a:solidFill>
          </p:spPr>
          <p:txBody>
            <a:bodyPr vert="vert270" wrap="none" rtlCol="0">
              <a:spAutoFit/>
            </a:bodyPr>
            <a:lstStyle/>
            <a:p>
              <a:r>
                <a:rPr lang="zh-CN" altLang="en-US" sz="1400" b="1" dirty="0">
                  <a:latin typeface="微软雅黑" panose="020B0503020204020204" pitchFamily="34" charset="-122"/>
                  <a:ea typeface="微软雅黑" panose="020B0503020204020204" pitchFamily="34" charset="-122"/>
                </a:rPr>
                <a:t>交通事故数据</a:t>
              </a:r>
            </a:p>
          </p:txBody>
        </p:sp>
      </p:grpSp>
      <p:sp>
        <p:nvSpPr>
          <p:cNvPr id="17" name="页脚占位符 4">
            <a:extLst>
              <a:ext uri="{FF2B5EF4-FFF2-40B4-BE49-F238E27FC236}">
                <a16:creationId xmlns:a16="http://schemas.microsoft.com/office/drawing/2014/main" id="{53DE2F4E-5EE2-8F45-8777-85263C2C141A}"/>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062130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交通大数据概述</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a:xfrm>
            <a:off x="457200" y="1524000"/>
            <a:ext cx="8229600" cy="4876800"/>
          </a:xfrm>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掌握交通大数据的定义与特征</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了解大数据在交通领域的发展历程和应用场景</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 介绍代表性的交通大数据类型</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掌握对交通数据进行分析建模的典型流程</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43</a:t>
            </a:fld>
            <a:endParaRPr lang="en-US" altLang="zh-CN" dirty="0"/>
          </a:p>
        </p:txBody>
      </p:sp>
      <p:sp>
        <p:nvSpPr>
          <p:cNvPr id="9" name="页脚占位符 4">
            <a:extLst>
              <a:ext uri="{FF2B5EF4-FFF2-40B4-BE49-F238E27FC236}">
                <a16:creationId xmlns:a16="http://schemas.microsoft.com/office/drawing/2014/main" id="{0A12BA34-829C-1842-A2E9-87D46B5D48D3}"/>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965832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大数据技术流程</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44</a:t>
            </a:fld>
            <a:endParaRPr lang="en-US" altLang="zh-CN" dirty="0"/>
          </a:p>
        </p:txBody>
      </p:sp>
      <p:pic>
        <p:nvPicPr>
          <p:cNvPr id="9" name="内容占位符 106">
            <a:extLst>
              <a:ext uri="{FF2B5EF4-FFF2-40B4-BE49-F238E27FC236}">
                <a16:creationId xmlns:a16="http://schemas.microsoft.com/office/drawing/2014/main" id="{E14F95E4-B81F-6F48-81B2-19EBCD1AD76F}"/>
              </a:ext>
            </a:extLst>
          </p:cNvPr>
          <p:cNvPicPr>
            <a:picLocks noGrp="1" noChangeAspect="1"/>
          </p:cNvPicPr>
          <p:nvPr>
            <p:ph idx="1"/>
          </p:nvPr>
        </p:nvPicPr>
        <p:blipFill>
          <a:blip r:embed="rId2"/>
          <a:stretch>
            <a:fillRect/>
          </a:stretch>
        </p:blipFill>
        <p:spPr>
          <a:xfrm>
            <a:off x="947309" y="1709737"/>
            <a:ext cx="7475041" cy="4419436"/>
          </a:xfrm>
          <a:prstGeom prst="rect">
            <a:avLst/>
          </a:prstGeom>
        </p:spPr>
      </p:pic>
    </p:spTree>
    <p:extLst>
      <p:ext uri="{BB962C8B-B14F-4D97-AF65-F5344CB8AC3E}">
        <p14:creationId xmlns:p14="http://schemas.microsoft.com/office/powerpoint/2010/main" val="1318646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大数据技术</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45</a:t>
            </a:fld>
            <a:endParaRPr lang="en-US" altLang="zh-CN" dirty="0"/>
          </a:p>
        </p:txBody>
      </p:sp>
      <p:pic>
        <p:nvPicPr>
          <p:cNvPr id="8" name="内容占位符 5" descr="C:\Users\shen\Dropbox\工作目录\0521城市交通大数据理论课件\大数据软件栈.jpeg">
            <a:extLst>
              <a:ext uri="{FF2B5EF4-FFF2-40B4-BE49-F238E27FC236}">
                <a16:creationId xmlns:a16="http://schemas.microsoft.com/office/drawing/2014/main" id="{413E8C3F-13BA-7546-9899-1F896022EF2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586716" y="1700212"/>
            <a:ext cx="6167871" cy="4403705"/>
          </a:xfrm>
          <a:prstGeom prst="rect">
            <a:avLst/>
          </a:prstGeom>
          <a:noFill/>
          <a:ln>
            <a:noFill/>
          </a:ln>
        </p:spPr>
      </p:pic>
      <p:graphicFrame>
        <p:nvGraphicFramePr>
          <p:cNvPr id="10" name="表格 9">
            <a:extLst>
              <a:ext uri="{FF2B5EF4-FFF2-40B4-BE49-F238E27FC236}">
                <a16:creationId xmlns:a16="http://schemas.microsoft.com/office/drawing/2014/main" id="{3B6163CF-B4A2-524D-B4CE-36F8D7232663}"/>
              </a:ext>
            </a:extLst>
          </p:cNvPr>
          <p:cNvGraphicFramePr>
            <a:graphicFrameLocks noGrp="1"/>
          </p:cNvGraphicFramePr>
          <p:nvPr>
            <p:extLst>
              <p:ext uri="{D42A27DB-BD31-4B8C-83A1-F6EECF244321}">
                <p14:modId xmlns:p14="http://schemas.microsoft.com/office/powerpoint/2010/main" val="1734474212"/>
              </p:ext>
            </p:extLst>
          </p:nvPr>
        </p:nvGraphicFramePr>
        <p:xfrm>
          <a:off x="712519" y="1904964"/>
          <a:ext cx="1748727" cy="4300538"/>
        </p:xfrm>
        <a:graphic>
          <a:graphicData uri="http://schemas.openxmlformats.org/drawingml/2006/table">
            <a:tbl>
              <a:tblPr firstRow="1" bandRow="1">
                <a:tableStyleId>{5940675A-B579-460E-94D1-54222C63F5DA}</a:tableStyleId>
              </a:tblPr>
              <a:tblGrid>
                <a:gridCol w="1748727">
                  <a:extLst>
                    <a:ext uri="{9D8B030D-6E8A-4147-A177-3AD203B41FA5}">
                      <a16:colId xmlns:a16="http://schemas.microsoft.com/office/drawing/2014/main" val="3769764712"/>
                    </a:ext>
                  </a:extLst>
                </a:gridCol>
              </a:tblGrid>
              <a:tr h="533400">
                <a:tc>
                  <a:txBody>
                    <a:bodyPr/>
                    <a:lstStyle/>
                    <a:p>
                      <a:pPr algn="r"/>
                      <a:r>
                        <a:rPr lang="zh-CN" altLang="en-US" sz="1600" b="1" dirty="0">
                          <a:latin typeface="微软雅黑" panose="020B0503020204020204" pitchFamily="34" charset="-122"/>
                          <a:ea typeface="微软雅黑" panose="020B0503020204020204" pitchFamily="34" charset="-122"/>
                        </a:rPr>
                        <a:t>数据交换</a:t>
                      </a:r>
                    </a:p>
                  </a:txBody>
                  <a:tcPr anchor="ctr">
                    <a:lnL w="12700" cmpd="sng">
                      <a:noFill/>
                    </a:lnL>
                    <a:lnR w="12700" cmpd="sng">
                      <a:noFill/>
                    </a:lnR>
                    <a:lnT w="12700" cmpd="sng">
                      <a:noFill/>
                    </a:lnT>
                    <a:lnB w="12700" cmpd="sng">
                      <a:noFill/>
                    </a:lnB>
                    <a:lnTlToBr w="12700" cap="flat" cmpd="sng" algn="ctr">
                      <a:noFill/>
                      <a:prstDash val="solid"/>
                      <a:round/>
                      <a:headEnd type="none" w="med" len="med"/>
                      <a:tailEnd type="none" w="med" len="med"/>
                    </a:lnTlToBr>
                    <a:lnBlToTr w="12700" cmpd="sng">
                      <a:noFill/>
                      <a:prstDash val="solid"/>
                    </a:lnBlToTr>
                    <a:solidFill>
                      <a:schemeClr val="bg1"/>
                    </a:solidFill>
                  </a:tcPr>
                </a:tc>
                <a:extLst>
                  <a:ext uri="{0D108BD9-81ED-4DB2-BD59-A6C34878D82A}">
                    <a16:rowId xmlns:a16="http://schemas.microsoft.com/office/drawing/2014/main" val="2733084640"/>
                  </a:ext>
                </a:extLst>
              </a:tr>
              <a:tr h="487680">
                <a:tc>
                  <a:txBody>
                    <a:bodyPr/>
                    <a:lstStyle/>
                    <a:p>
                      <a:pPr algn="r"/>
                      <a:r>
                        <a:rPr lang="zh-CN" altLang="en-US" sz="1600" b="1" dirty="0">
                          <a:latin typeface="微软雅黑" panose="020B0503020204020204" pitchFamily="34" charset="-122"/>
                          <a:ea typeface="微软雅黑" panose="020B0503020204020204" pitchFamily="34" charset="-122"/>
                        </a:rPr>
                        <a:t>脚本</a:t>
                      </a:r>
                    </a:p>
                  </a:txBody>
                  <a:tcPr anchor="ctr">
                    <a:lnL w="12700" cmpd="sng">
                      <a:noFill/>
                    </a:lnL>
                    <a:lnR w="12700" cmpd="sng">
                      <a:noFill/>
                    </a:lnR>
                    <a:lnT w="12700" cmpd="sng">
                      <a:noFill/>
                    </a:lnT>
                    <a:lnB w="12700" cmpd="sng">
                      <a:noFill/>
                    </a:lnB>
                    <a:lnTlToBr w="12700" cap="flat" cmpd="sng" algn="ctr">
                      <a:noFill/>
                      <a:prstDash val="solid"/>
                      <a:round/>
                      <a:headEnd type="none" w="med" len="med"/>
                      <a:tailEnd type="none" w="med" len="med"/>
                    </a:lnTlToBr>
                    <a:lnBlToTr w="12700" cmpd="sng">
                      <a:noFill/>
                      <a:prstDash val="solid"/>
                    </a:lnBlToTr>
                    <a:solidFill>
                      <a:schemeClr val="bg1"/>
                    </a:solidFill>
                  </a:tcPr>
                </a:tc>
                <a:extLst>
                  <a:ext uri="{0D108BD9-81ED-4DB2-BD59-A6C34878D82A}">
                    <a16:rowId xmlns:a16="http://schemas.microsoft.com/office/drawing/2014/main" val="736663937"/>
                  </a:ext>
                </a:extLst>
              </a:tr>
              <a:tr h="800100">
                <a:tc>
                  <a:txBody>
                    <a:bodyPr/>
                    <a:lstStyle/>
                    <a:p>
                      <a:pPr algn="r"/>
                      <a:r>
                        <a:rPr lang="zh-CN" altLang="en-US" sz="1600" b="1" dirty="0">
                          <a:latin typeface="微软雅黑" panose="020B0503020204020204" pitchFamily="34" charset="-122"/>
                          <a:ea typeface="微软雅黑" panose="020B0503020204020204" pitchFamily="34" charset="-122"/>
                        </a:rPr>
                        <a:t>分布式引擎</a:t>
                      </a:r>
                    </a:p>
                  </a:txBody>
                  <a:tcPr anchor="ctr">
                    <a:lnL w="12700" cmpd="sng">
                      <a:noFill/>
                    </a:lnL>
                    <a:lnR w="12700" cmpd="sng">
                      <a:noFill/>
                    </a:lnR>
                    <a:lnT w="12700" cmpd="sng">
                      <a:noFill/>
                    </a:lnT>
                    <a:lnB w="12700" cmpd="sng">
                      <a:noFill/>
                    </a:lnB>
                    <a:lnTlToBr w="12700" cap="flat" cmpd="sng" algn="ctr">
                      <a:noFill/>
                      <a:prstDash val="solid"/>
                      <a:round/>
                      <a:headEnd type="none" w="med" len="med"/>
                      <a:tailEnd type="none" w="med" len="med"/>
                    </a:lnTlToBr>
                    <a:lnBlToTr w="12700" cmpd="sng">
                      <a:noFill/>
                      <a:prstDash val="solid"/>
                    </a:lnBlToTr>
                    <a:solidFill>
                      <a:schemeClr val="bg1"/>
                    </a:solidFill>
                  </a:tcPr>
                </a:tc>
                <a:extLst>
                  <a:ext uri="{0D108BD9-81ED-4DB2-BD59-A6C34878D82A}">
                    <a16:rowId xmlns:a16="http://schemas.microsoft.com/office/drawing/2014/main" val="2507118337"/>
                  </a:ext>
                </a:extLst>
              </a:tr>
              <a:tr h="601980">
                <a:tc>
                  <a:txBody>
                    <a:bodyPr/>
                    <a:lstStyle/>
                    <a:p>
                      <a:pPr algn="r"/>
                      <a:r>
                        <a:rPr lang="zh-CN" altLang="en-US" sz="1600" b="1" dirty="0">
                          <a:latin typeface="微软雅黑" panose="020B0503020204020204" pitchFamily="34" charset="-122"/>
                          <a:ea typeface="微软雅黑" panose="020B0503020204020204" pitchFamily="34" charset="-122"/>
                        </a:rPr>
                        <a:t>资源管理</a:t>
                      </a:r>
                    </a:p>
                  </a:txBody>
                  <a:tcPr anchor="ctr">
                    <a:lnL w="12700" cmpd="sng">
                      <a:noFill/>
                    </a:lnL>
                    <a:lnR w="12700" cmpd="sng">
                      <a:noFill/>
                    </a:lnR>
                    <a:lnT w="12700" cmpd="sng">
                      <a:noFill/>
                    </a:lnT>
                    <a:lnB w="12700" cmpd="sng">
                      <a:noFill/>
                    </a:lnB>
                    <a:lnTlToBr w="12700" cap="flat" cmpd="sng" algn="ctr">
                      <a:noFill/>
                      <a:prstDash val="solid"/>
                      <a:round/>
                      <a:headEnd type="none" w="med" len="med"/>
                      <a:tailEnd type="none" w="med" len="med"/>
                    </a:lnTlToBr>
                    <a:lnBlToTr w="12700" cmpd="sng">
                      <a:noFill/>
                      <a:prstDash val="solid"/>
                    </a:lnBlToTr>
                    <a:solidFill>
                      <a:schemeClr val="bg1"/>
                    </a:solidFill>
                  </a:tcPr>
                </a:tc>
                <a:extLst>
                  <a:ext uri="{0D108BD9-81ED-4DB2-BD59-A6C34878D82A}">
                    <a16:rowId xmlns:a16="http://schemas.microsoft.com/office/drawing/2014/main" val="3056345201"/>
                  </a:ext>
                </a:extLst>
              </a:tr>
              <a:tr h="609600">
                <a:tc>
                  <a:txBody>
                    <a:bodyPr/>
                    <a:lstStyle/>
                    <a:p>
                      <a:pPr algn="r"/>
                      <a:r>
                        <a:rPr lang="zh-CN" altLang="en-US" sz="1600" b="1" dirty="0">
                          <a:latin typeface="微软雅黑" panose="020B0503020204020204" pitchFamily="34" charset="-122"/>
                          <a:ea typeface="微软雅黑" panose="020B0503020204020204" pitchFamily="34" charset="-122"/>
                        </a:rPr>
                        <a:t>分布式文件系统</a:t>
                      </a:r>
                    </a:p>
                  </a:txBody>
                  <a:tcPr anchor="ctr">
                    <a:lnL w="12700" cmpd="sng">
                      <a:noFill/>
                    </a:lnL>
                    <a:lnR w="12700" cmpd="sng">
                      <a:noFill/>
                    </a:lnR>
                    <a:lnT w="12700" cmpd="sng">
                      <a:noFill/>
                    </a:lnT>
                    <a:lnB w="12700" cmpd="sng">
                      <a:noFill/>
                    </a:lnB>
                    <a:lnTlToBr w="12700" cap="flat" cmpd="sng" algn="ctr">
                      <a:noFill/>
                      <a:prstDash val="solid"/>
                      <a:round/>
                      <a:headEnd type="none" w="med" len="med"/>
                      <a:tailEnd type="none" w="med" len="med"/>
                    </a:lnTlToBr>
                    <a:lnBlToTr w="12700" cmpd="sng">
                      <a:noFill/>
                      <a:prstDash val="solid"/>
                    </a:lnBlToTr>
                    <a:solidFill>
                      <a:schemeClr val="bg1"/>
                    </a:solidFill>
                  </a:tcPr>
                </a:tc>
                <a:extLst>
                  <a:ext uri="{0D108BD9-81ED-4DB2-BD59-A6C34878D82A}">
                    <a16:rowId xmlns:a16="http://schemas.microsoft.com/office/drawing/2014/main" val="3002733529"/>
                  </a:ext>
                </a:extLst>
              </a:tr>
              <a:tr h="594360">
                <a:tc>
                  <a:txBody>
                    <a:bodyPr/>
                    <a:lstStyle/>
                    <a:p>
                      <a:pPr algn="r"/>
                      <a:r>
                        <a:rPr lang="zh-CN" altLang="en-US" sz="1600" b="1" dirty="0">
                          <a:latin typeface="微软雅黑" panose="020B0503020204020204" pitchFamily="34" charset="-122"/>
                          <a:ea typeface="微软雅黑" panose="020B0503020204020204" pitchFamily="34" charset="-122"/>
                        </a:rPr>
                        <a:t>存储格式</a:t>
                      </a:r>
                    </a:p>
                  </a:txBody>
                  <a:tcPr anchor="ctr">
                    <a:lnL w="12700" cmpd="sng">
                      <a:noFill/>
                    </a:lnL>
                    <a:lnR w="12700" cmpd="sng">
                      <a:noFill/>
                    </a:lnR>
                    <a:lnT w="12700" cmpd="sng">
                      <a:noFill/>
                    </a:lnT>
                    <a:lnB w="12700" cmpd="sng">
                      <a:noFill/>
                    </a:lnB>
                    <a:lnTlToBr w="12700" cap="flat" cmpd="sng" algn="ctr">
                      <a:noFill/>
                      <a:prstDash val="solid"/>
                      <a:round/>
                      <a:headEnd type="none" w="med" len="med"/>
                      <a:tailEnd type="none" w="med" len="med"/>
                    </a:lnTlToBr>
                    <a:lnBlToTr w="12700" cmpd="sng">
                      <a:noFill/>
                      <a:prstDash val="solid"/>
                    </a:lnBlToTr>
                    <a:solidFill>
                      <a:schemeClr val="bg1"/>
                    </a:solidFill>
                  </a:tcPr>
                </a:tc>
                <a:extLst>
                  <a:ext uri="{0D108BD9-81ED-4DB2-BD59-A6C34878D82A}">
                    <a16:rowId xmlns:a16="http://schemas.microsoft.com/office/drawing/2014/main" val="1436114270"/>
                  </a:ext>
                </a:extLst>
              </a:tr>
              <a:tr h="673418">
                <a:tc>
                  <a:txBody>
                    <a:bodyPr/>
                    <a:lstStyle/>
                    <a:p>
                      <a:pPr algn="r">
                        <a:spcBef>
                          <a:spcPts val="1200"/>
                        </a:spcBef>
                        <a:spcAft>
                          <a:spcPts val="1200"/>
                        </a:spcAft>
                      </a:pPr>
                      <a:r>
                        <a:rPr lang="zh-CN" altLang="en-US" sz="1600" b="1" dirty="0">
                          <a:latin typeface="微软雅黑" panose="020B0503020204020204" pitchFamily="34" charset="-122"/>
                          <a:ea typeface="微软雅黑" panose="020B0503020204020204" pitchFamily="34" charset="-122"/>
                        </a:rPr>
                        <a:t>部署</a:t>
                      </a:r>
                      <a:endParaRPr lang="en-US" altLang="zh-CN" sz="1600" b="1"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12700" cmpd="sng">
                      <a:noFill/>
                    </a:lnB>
                    <a:lnTlToBr w="12700" cap="flat" cmpd="sng" algn="ctr">
                      <a:noFill/>
                      <a:prstDash val="solid"/>
                      <a:round/>
                      <a:headEnd type="none" w="med" len="med"/>
                      <a:tailEnd type="none" w="med" len="med"/>
                    </a:lnTlToBr>
                    <a:lnBlToTr w="12700" cmpd="sng">
                      <a:noFill/>
                      <a:prstDash val="solid"/>
                    </a:lnBlToTr>
                    <a:solidFill>
                      <a:schemeClr val="bg1"/>
                    </a:solidFill>
                  </a:tcPr>
                </a:tc>
                <a:extLst>
                  <a:ext uri="{0D108BD9-81ED-4DB2-BD59-A6C34878D82A}">
                    <a16:rowId xmlns:a16="http://schemas.microsoft.com/office/drawing/2014/main" val="3421484399"/>
                  </a:ext>
                </a:extLst>
              </a:tr>
            </a:tbl>
          </a:graphicData>
        </a:graphic>
      </p:graphicFrame>
    </p:spTree>
    <p:extLst>
      <p:ext uri="{BB962C8B-B14F-4D97-AF65-F5344CB8AC3E}">
        <p14:creationId xmlns:p14="http://schemas.microsoft.com/office/powerpoint/2010/main" val="3464002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46</a:t>
            </a:fld>
            <a:endParaRPr lang="en-US" altLang="zh-CN" dirty="0"/>
          </a:p>
        </p:txBody>
      </p:sp>
      <p:grpSp>
        <p:nvGrpSpPr>
          <p:cNvPr id="46" name="组合 45">
            <a:extLst>
              <a:ext uri="{FF2B5EF4-FFF2-40B4-BE49-F238E27FC236}">
                <a16:creationId xmlns:a16="http://schemas.microsoft.com/office/drawing/2014/main" id="{A64B56FB-20EA-4449-B788-AD412CE29D36}"/>
              </a:ext>
            </a:extLst>
          </p:cNvPr>
          <p:cNvGrpSpPr/>
          <p:nvPr/>
        </p:nvGrpSpPr>
        <p:grpSpPr>
          <a:xfrm>
            <a:off x="1313191" y="1755560"/>
            <a:ext cx="2896256" cy="3908085"/>
            <a:chOff x="1299668" y="2198091"/>
            <a:chExt cx="3132303" cy="4226596"/>
          </a:xfrm>
        </p:grpSpPr>
        <p:pic>
          <p:nvPicPr>
            <p:cNvPr id="63" name="图片 62">
              <a:extLst>
                <a:ext uri="{FF2B5EF4-FFF2-40B4-BE49-F238E27FC236}">
                  <a16:creationId xmlns:a16="http://schemas.microsoft.com/office/drawing/2014/main" id="{B4B73136-557F-8846-BFF9-8E88238228BC}"/>
                </a:ext>
              </a:extLst>
            </p:cNvPr>
            <p:cNvPicPr>
              <a:picLocks noChangeAspect="1"/>
            </p:cNvPicPr>
            <p:nvPr/>
          </p:nvPicPr>
          <p:blipFill rotWithShape="1">
            <a:blip r:embed="rId3" cstate="print"/>
            <a:srcRect t="28571" b="15345"/>
            <a:stretch/>
          </p:blipFill>
          <p:spPr>
            <a:xfrm>
              <a:off x="1299669" y="5478748"/>
              <a:ext cx="1445679" cy="945938"/>
            </a:xfrm>
            <a:prstGeom prst="rect">
              <a:avLst/>
            </a:prstGeom>
          </p:spPr>
        </p:pic>
        <p:sp>
          <p:nvSpPr>
            <p:cNvPr id="64" name="矩形 63">
              <a:extLst>
                <a:ext uri="{FF2B5EF4-FFF2-40B4-BE49-F238E27FC236}">
                  <a16:creationId xmlns:a16="http://schemas.microsoft.com/office/drawing/2014/main" id="{4C72ACB3-C1CB-234A-99E0-224B203775AE}"/>
                </a:ext>
              </a:extLst>
            </p:cNvPr>
            <p:cNvSpPr/>
            <p:nvPr/>
          </p:nvSpPr>
          <p:spPr>
            <a:xfrm>
              <a:off x="1299668" y="5237802"/>
              <a:ext cx="1445679" cy="240947"/>
            </a:xfrm>
            <a:prstGeom prst="rect">
              <a:avLst/>
            </a:prstGeom>
            <a:solidFill>
              <a:schemeClr val="bg1">
                <a:lumMod val="65000"/>
                <a:alpha val="8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超声波检测</a:t>
              </a:r>
            </a:p>
          </p:txBody>
        </p:sp>
        <p:pic>
          <p:nvPicPr>
            <p:cNvPr id="65" name="图片 64">
              <a:extLst>
                <a:ext uri="{FF2B5EF4-FFF2-40B4-BE49-F238E27FC236}">
                  <a16:creationId xmlns:a16="http://schemas.microsoft.com/office/drawing/2014/main" id="{E561A0E1-EFC1-AC48-AF8C-4972780EFBB0}"/>
                </a:ext>
              </a:extLst>
            </p:cNvPr>
            <p:cNvPicPr>
              <a:picLocks noChangeAspect="1"/>
            </p:cNvPicPr>
            <p:nvPr/>
          </p:nvPicPr>
          <p:blipFill rotWithShape="1">
            <a:blip r:embed="rId4" cstate="print"/>
            <a:srcRect l="2791" t="4255" r="4659" b="8050"/>
            <a:stretch/>
          </p:blipFill>
          <p:spPr>
            <a:xfrm>
              <a:off x="1308111" y="2435443"/>
              <a:ext cx="1449762" cy="1080518"/>
            </a:xfrm>
            <a:prstGeom prst="rect">
              <a:avLst/>
            </a:prstGeom>
            <a:ln>
              <a:noFill/>
            </a:ln>
          </p:spPr>
        </p:pic>
        <p:sp>
          <p:nvSpPr>
            <p:cNvPr id="66" name="矩形 65">
              <a:extLst>
                <a:ext uri="{FF2B5EF4-FFF2-40B4-BE49-F238E27FC236}">
                  <a16:creationId xmlns:a16="http://schemas.microsoft.com/office/drawing/2014/main" id="{1F80C569-B1BB-7849-A2DC-59D2DE34AAF4}"/>
                </a:ext>
              </a:extLst>
            </p:cNvPr>
            <p:cNvSpPr/>
            <p:nvPr/>
          </p:nvSpPr>
          <p:spPr>
            <a:xfrm>
              <a:off x="1312194" y="2198091"/>
              <a:ext cx="1445679" cy="240946"/>
            </a:xfrm>
            <a:prstGeom prst="rect">
              <a:avLst/>
            </a:prstGeom>
            <a:solidFill>
              <a:schemeClr val="bg1">
                <a:lumMod val="65000"/>
                <a:alpha val="8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人工调查</a:t>
              </a:r>
            </a:p>
          </p:txBody>
        </p:sp>
        <p:pic>
          <p:nvPicPr>
            <p:cNvPr id="67" name="图片 66">
              <a:extLst>
                <a:ext uri="{FF2B5EF4-FFF2-40B4-BE49-F238E27FC236}">
                  <a16:creationId xmlns:a16="http://schemas.microsoft.com/office/drawing/2014/main" id="{032CC282-802A-6F47-9EEC-5E46D62249BE}"/>
                </a:ext>
              </a:extLst>
            </p:cNvPr>
            <p:cNvPicPr>
              <a:picLocks noChangeAspect="1"/>
            </p:cNvPicPr>
            <p:nvPr/>
          </p:nvPicPr>
          <p:blipFill>
            <a:blip r:embed="rId5" cstate="print"/>
            <a:stretch>
              <a:fillRect/>
            </a:stretch>
          </p:blipFill>
          <p:spPr>
            <a:xfrm>
              <a:off x="2984498" y="2439037"/>
              <a:ext cx="1404221" cy="1076924"/>
            </a:xfrm>
            <a:prstGeom prst="rect">
              <a:avLst/>
            </a:prstGeom>
          </p:spPr>
        </p:pic>
        <p:sp>
          <p:nvSpPr>
            <p:cNvPr id="68" name="矩形 67">
              <a:extLst>
                <a:ext uri="{FF2B5EF4-FFF2-40B4-BE49-F238E27FC236}">
                  <a16:creationId xmlns:a16="http://schemas.microsoft.com/office/drawing/2014/main" id="{48F7FE92-CFE8-2144-8DFD-14C845E3FB82}"/>
                </a:ext>
              </a:extLst>
            </p:cNvPr>
            <p:cNvSpPr/>
            <p:nvPr/>
          </p:nvSpPr>
          <p:spPr>
            <a:xfrm>
              <a:off x="2987772" y="2198091"/>
              <a:ext cx="1400949" cy="240946"/>
            </a:xfrm>
            <a:prstGeom prst="rect">
              <a:avLst/>
            </a:prstGeom>
            <a:solidFill>
              <a:schemeClr val="bg1">
                <a:lumMod val="65000"/>
                <a:alpha val="8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感应线圈</a:t>
              </a:r>
            </a:p>
          </p:txBody>
        </p:sp>
        <p:pic>
          <p:nvPicPr>
            <p:cNvPr id="69" name="图片 68">
              <a:extLst>
                <a:ext uri="{FF2B5EF4-FFF2-40B4-BE49-F238E27FC236}">
                  <a16:creationId xmlns:a16="http://schemas.microsoft.com/office/drawing/2014/main" id="{902DD89E-8ABD-5147-9EC5-79C6B4E86370}"/>
                </a:ext>
              </a:extLst>
            </p:cNvPr>
            <p:cNvPicPr>
              <a:picLocks noChangeAspect="1"/>
            </p:cNvPicPr>
            <p:nvPr/>
          </p:nvPicPr>
          <p:blipFill rotWithShape="1">
            <a:blip r:embed="rId6" cstate="print"/>
            <a:srcRect t="18367"/>
            <a:stretch/>
          </p:blipFill>
          <p:spPr>
            <a:xfrm>
              <a:off x="1312195" y="3965031"/>
              <a:ext cx="1445679" cy="1070873"/>
            </a:xfrm>
            <a:prstGeom prst="rect">
              <a:avLst/>
            </a:prstGeom>
          </p:spPr>
        </p:pic>
        <p:sp>
          <p:nvSpPr>
            <p:cNvPr id="70" name="矩形 69">
              <a:extLst>
                <a:ext uri="{FF2B5EF4-FFF2-40B4-BE49-F238E27FC236}">
                  <a16:creationId xmlns:a16="http://schemas.microsoft.com/office/drawing/2014/main" id="{2D125C1F-DAA7-5B4D-B6FC-A1D6D45AE666}"/>
                </a:ext>
              </a:extLst>
            </p:cNvPr>
            <p:cNvSpPr/>
            <p:nvPr/>
          </p:nvSpPr>
          <p:spPr>
            <a:xfrm>
              <a:off x="1312194" y="3724085"/>
              <a:ext cx="1445679" cy="240946"/>
            </a:xfrm>
            <a:prstGeom prst="rect">
              <a:avLst/>
            </a:prstGeom>
            <a:solidFill>
              <a:schemeClr val="bg1">
                <a:lumMod val="65000"/>
                <a:alpha val="8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红外线检测</a:t>
              </a:r>
            </a:p>
          </p:txBody>
        </p:sp>
        <p:pic>
          <p:nvPicPr>
            <p:cNvPr id="71" name="图片 70">
              <a:extLst>
                <a:ext uri="{FF2B5EF4-FFF2-40B4-BE49-F238E27FC236}">
                  <a16:creationId xmlns:a16="http://schemas.microsoft.com/office/drawing/2014/main" id="{95539D7F-57D3-354B-9B93-DA981715876C}"/>
                </a:ext>
              </a:extLst>
            </p:cNvPr>
            <p:cNvPicPr>
              <a:picLocks noChangeAspect="1"/>
            </p:cNvPicPr>
            <p:nvPr/>
          </p:nvPicPr>
          <p:blipFill rotWithShape="1">
            <a:blip r:embed="rId7" cstate="print"/>
            <a:srcRect t="12928"/>
            <a:stretch/>
          </p:blipFill>
          <p:spPr>
            <a:xfrm>
              <a:off x="2983688" y="3965031"/>
              <a:ext cx="1405033" cy="1081820"/>
            </a:xfrm>
            <a:prstGeom prst="rect">
              <a:avLst/>
            </a:prstGeom>
          </p:spPr>
        </p:pic>
        <p:sp>
          <p:nvSpPr>
            <p:cNvPr id="72" name="矩形 71">
              <a:extLst>
                <a:ext uri="{FF2B5EF4-FFF2-40B4-BE49-F238E27FC236}">
                  <a16:creationId xmlns:a16="http://schemas.microsoft.com/office/drawing/2014/main" id="{01A55A7B-A4EF-5448-BA5B-4D35AF138723}"/>
                </a:ext>
              </a:extLst>
            </p:cNvPr>
            <p:cNvSpPr/>
            <p:nvPr/>
          </p:nvSpPr>
          <p:spPr>
            <a:xfrm>
              <a:off x="2987772" y="3724085"/>
              <a:ext cx="1400949" cy="240946"/>
            </a:xfrm>
            <a:prstGeom prst="rect">
              <a:avLst/>
            </a:prstGeom>
            <a:solidFill>
              <a:schemeClr val="bg1">
                <a:lumMod val="65000"/>
                <a:alpha val="8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微波检测</a:t>
              </a:r>
            </a:p>
          </p:txBody>
        </p:sp>
        <p:pic>
          <p:nvPicPr>
            <p:cNvPr id="73" name="图片 72">
              <a:extLst>
                <a:ext uri="{FF2B5EF4-FFF2-40B4-BE49-F238E27FC236}">
                  <a16:creationId xmlns:a16="http://schemas.microsoft.com/office/drawing/2014/main" id="{1B262B14-AEC7-CE45-8281-29F37BB74649}"/>
                </a:ext>
              </a:extLst>
            </p:cNvPr>
            <p:cNvPicPr>
              <a:picLocks noChangeAspect="1"/>
            </p:cNvPicPr>
            <p:nvPr/>
          </p:nvPicPr>
          <p:blipFill rotWithShape="1">
            <a:blip r:embed="rId8" cstate="print"/>
            <a:srcRect t="-267" b="20568"/>
            <a:stretch/>
          </p:blipFill>
          <p:spPr>
            <a:xfrm>
              <a:off x="2980626" y="5478749"/>
              <a:ext cx="1451345" cy="945938"/>
            </a:xfrm>
            <a:prstGeom prst="rect">
              <a:avLst/>
            </a:prstGeom>
          </p:spPr>
        </p:pic>
        <p:sp>
          <p:nvSpPr>
            <p:cNvPr id="74" name="矩形 73">
              <a:extLst>
                <a:ext uri="{FF2B5EF4-FFF2-40B4-BE49-F238E27FC236}">
                  <a16:creationId xmlns:a16="http://schemas.microsoft.com/office/drawing/2014/main" id="{1CB70166-EC95-E54B-8893-B29E394ECAD6}"/>
                </a:ext>
              </a:extLst>
            </p:cNvPr>
            <p:cNvSpPr/>
            <p:nvPr/>
          </p:nvSpPr>
          <p:spPr>
            <a:xfrm>
              <a:off x="2980626" y="5237802"/>
              <a:ext cx="1451345" cy="240947"/>
            </a:xfrm>
            <a:prstGeom prst="rect">
              <a:avLst/>
            </a:prstGeom>
            <a:solidFill>
              <a:schemeClr val="bg1">
                <a:lumMod val="65000"/>
                <a:alpha val="8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地磁检测</a:t>
              </a:r>
            </a:p>
          </p:txBody>
        </p:sp>
      </p:grpSp>
      <p:grpSp>
        <p:nvGrpSpPr>
          <p:cNvPr id="47" name="组合 46">
            <a:extLst>
              <a:ext uri="{FF2B5EF4-FFF2-40B4-BE49-F238E27FC236}">
                <a16:creationId xmlns:a16="http://schemas.microsoft.com/office/drawing/2014/main" id="{047ADC27-2C80-2C48-B036-4AA5F83D5EA6}"/>
              </a:ext>
            </a:extLst>
          </p:cNvPr>
          <p:cNvGrpSpPr/>
          <p:nvPr/>
        </p:nvGrpSpPr>
        <p:grpSpPr>
          <a:xfrm>
            <a:off x="5200536" y="1752699"/>
            <a:ext cx="2729133" cy="3910940"/>
            <a:chOff x="5214467" y="1939144"/>
            <a:chExt cx="3133949" cy="4491058"/>
          </a:xfrm>
        </p:grpSpPr>
        <p:pic>
          <p:nvPicPr>
            <p:cNvPr id="51" name="图片 50">
              <a:extLst>
                <a:ext uri="{FF2B5EF4-FFF2-40B4-BE49-F238E27FC236}">
                  <a16:creationId xmlns:a16="http://schemas.microsoft.com/office/drawing/2014/main" id="{C2598466-C51E-854A-A1B2-A3D25464011E}"/>
                </a:ext>
              </a:extLst>
            </p:cNvPr>
            <p:cNvPicPr>
              <a:picLocks noChangeAspect="1"/>
            </p:cNvPicPr>
            <p:nvPr/>
          </p:nvPicPr>
          <p:blipFill rotWithShape="1">
            <a:blip r:embed="rId9" cstate="print"/>
            <a:srcRect t="18451"/>
            <a:stretch/>
          </p:blipFill>
          <p:spPr>
            <a:xfrm>
              <a:off x="5219145" y="2184098"/>
              <a:ext cx="1465315" cy="1157636"/>
            </a:xfrm>
            <a:prstGeom prst="rect">
              <a:avLst/>
            </a:prstGeom>
          </p:spPr>
        </p:pic>
        <p:sp>
          <p:nvSpPr>
            <p:cNvPr id="52" name="矩形 51">
              <a:extLst>
                <a:ext uri="{FF2B5EF4-FFF2-40B4-BE49-F238E27FC236}">
                  <a16:creationId xmlns:a16="http://schemas.microsoft.com/office/drawing/2014/main" id="{1E49AD35-4D30-6344-B832-13118F6C2ED0}"/>
                </a:ext>
              </a:extLst>
            </p:cNvPr>
            <p:cNvSpPr/>
            <p:nvPr/>
          </p:nvSpPr>
          <p:spPr>
            <a:xfrm>
              <a:off x="5219778" y="1942427"/>
              <a:ext cx="1472280" cy="240947"/>
            </a:xfrm>
            <a:prstGeom prst="rect">
              <a:avLst/>
            </a:prstGeom>
            <a:solidFill>
              <a:schemeClr val="bg1">
                <a:lumMod val="6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视频检测</a:t>
              </a:r>
            </a:p>
          </p:txBody>
        </p:sp>
        <p:pic>
          <p:nvPicPr>
            <p:cNvPr id="53" name="图片 52">
              <a:extLst>
                <a:ext uri="{FF2B5EF4-FFF2-40B4-BE49-F238E27FC236}">
                  <a16:creationId xmlns:a16="http://schemas.microsoft.com/office/drawing/2014/main" id="{736077FC-AD63-A245-889D-AA9D1B2D85B2}"/>
                </a:ext>
              </a:extLst>
            </p:cNvPr>
            <p:cNvPicPr>
              <a:picLocks noChangeAspect="1"/>
            </p:cNvPicPr>
            <p:nvPr/>
          </p:nvPicPr>
          <p:blipFill rotWithShape="1">
            <a:blip r:embed="rId10" cstate="print"/>
            <a:srcRect t="-677"/>
            <a:stretch/>
          </p:blipFill>
          <p:spPr>
            <a:xfrm>
              <a:off x="7022866" y="2184523"/>
              <a:ext cx="1325550" cy="1157211"/>
            </a:xfrm>
            <a:prstGeom prst="rect">
              <a:avLst/>
            </a:prstGeom>
          </p:spPr>
        </p:pic>
        <p:sp>
          <p:nvSpPr>
            <p:cNvPr id="54" name="矩形 53">
              <a:extLst>
                <a:ext uri="{FF2B5EF4-FFF2-40B4-BE49-F238E27FC236}">
                  <a16:creationId xmlns:a16="http://schemas.microsoft.com/office/drawing/2014/main" id="{38F8A10B-4CC4-DF4C-B134-5BB6FB9C7632}"/>
                </a:ext>
              </a:extLst>
            </p:cNvPr>
            <p:cNvSpPr/>
            <p:nvPr/>
          </p:nvSpPr>
          <p:spPr>
            <a:xfrm>
              <a:off x="7022865" y="1939144"/>
              <a:ext cx="1325550" cy="240947"/>
            </a:xfrm>
            <a:prstGeom prst="rect">
              <a:avLst/>
            </a:prstGeom>
            <a:solidFill>
              <a:schemeClr val="bg1">
                <a:lumMod val="6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蜂窝网络</a:t>
              </a:r>
            </a:p>
          </p:txBody>
        </p:sp>
        <p:pic>
          <p:nvPicPr>
            <p:cNvPr id="55" name="图片 54">
              <a:extLst>
                <a:ext uri="{FF2B5EF4-FFF2-40B4-BE49-F238E27FC236}">
                  <a16:creationId xmlns:a16="http://schemas.microsoft.com/office/drawing/2014/main" id="{1911C6DD-1325-A449-86D4-0EEF373FF712}"/>
                </a:ext>
              </a:extLst>
            </p:cNvPr>
            <p:cNvPicPr>
              <a:picLocks noChangeAspect="1"/>
            </p:cNvPicPr>
            <p:nvPr/>
          </p:nvPicPr>
          <p:blipFill rotWithShape="1">
            <a:blip r:embed="rId11" cstate="print"/>
            <a:srcRect t="13628" b="12808"/>
            <a:stretch/>
          </p:blipFill>
          <p:spPr>
            <a:xfrm>
              <a:off x="7022862" y="5416353"/>
              <a:ext cx="1325550" cy="1013847"/>
            </a:xfrm>
            <a:prstGeom prst="rect">
              <a:avLst/>
            </a:prstGeom>
          </p:spPr>
        </p:pic>
        <p:sp>
          <p:nvSpPr>
            <p:cNvPr id="56" name="矩形 55">
              <a:extLst>
                <a:ext uri="{FF2B5EF4-FFF2-40B4-BE49-F238E27FC236}">
                  <a16:creationId xmlns:a16="http://schemas.microsoft.com/office/drawing/2014/main" id="{6D4574FB-57E4-6848-8033-69E3A8FF51BE}"/>
                </a:ext>
              </a:extLst>
            </p:cNvPr>
            <p:cNvSpPr/>
            <p:nvPr/>
          </p:nvSpPr>
          <p:spPr>
            <a:xfrm>
              <a:off x="7022862" y="5166139"/>
              <a:ext cx="1325549" cy="263507"/>
            </a:xfrm>
            <a:prstGeom prst="rect">
              <a:avLst/>
            </a:prstGeom>
            <a:solidFill>
              <a:schemeClr val="bg1">
                <a:lumMod val="6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浮动车</a:t>
              </a:r>
            </a:p>
          </p:txBody>
        </p:sp>
        <p:pic>
          <p:nvPicPr>
            <p:cNvPr id="57" name="图片 56">
              <a:extLst>
                <a:ext uri="{FF2B5EF4-FFF2-40B4-BE49-F238E27FC236}">
                  <a16:creationId xmlns:a16="http://schemas.microsoft.com/office/drawing/2014/main" id="{A14297D4-AB25-194C-91FE-49AE03EE82F2}"/>
                </a:ext>
              </a:extLst>
            </p:cNvPr>
            <p:cNvPicPr>
              <a:picLocks noChangeAspect="1"/>
            </p:cNvPicPr>
            <p:nvPr/>
          </p:nvPicPr>
          <p:blipFill rotWithShape="1">
            <a:blip r:embed="rId12" cstate="print"/>
            <a:srcRect l="192" t="8609" r="-192" b="10043"/>
            <a:stretch/>
          </p:blipFill>
          <p:spPr>
            <a:xfrm>
              <a:off x="5214467" y="3807646"/>
              <a:ext cx="1469993" cy="1147954"/>
            </a:xfrm>
            <a:prstGeom prst="rect">
              <a:avLst/>
            </a:prstGeom>
          </p:spPr>
        </p:pic>
        <p:sp>
          <p:nvSpPr>
            <p:cNvPr id="58" name="矩形 57">
              <a:extLst>
                <a:ext uri="{FF2B5EF4-FFF2-40B4-BE49-F238E27FC236}">
                  <a16:creationId xmlns:a16="http://schemas.microsoft.com/office/drawing/2014/main" id="{3EA6A6D4-1452-E143-A553-ECACB4E50AFE}"/>
                </a:ext>
              </a:extLst>
            </p:cNvPr>
            <p:cNvSpPr/>
            <p:nvPr/>
          </p:nvSpPr>
          <p:spPr>
            <a:xfrm>
              <a:off x="5214467" y="3562719"/>
              <a:ext cx="1469993" cy="255835"/>
            </a:xfrm>
            <a:prstGeom prst="rect">
              <a:avLst/>
            </a:prstGeom>
            <a:solidFill>
              <a:schemeClr val="bg1">
                <a:lumMod val="6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航拍</a:t>
              </a:r>
            </a:p>
          </p:txBody>
        </p:sp>
        <p:pic>
          <p:nvPicPr>
            <p:cNvPr id="59" name="图片 58">
              <a:extLst>
                <a:ext uri="{FF2B5EF4-FFF2-40B4-BE49-F238E27FC236}">
                  <a16:creationId xmlns:a16="http://schemas.microsoft.com/office/drawing/2014/main" id="{92371B0E-C1D2-E146-AFD4-1DAB46360C8D}"/>
                </a:ext>
              </a:extLst>
            </p:cNvPr>
            <p:cNvPicPr>
              <a:picLocks noChangeAspect="1"/>
            </p:cNvPicPr>
            <p:nvPr/>
          </p:nvPicPr>
          <p:blipFill>
            <a:blip r:embed="rId13" cstate="print"/>
            <a:stretch>
              <a:fillRect/>
            </a:stretch>
          </p:blipFill>
          <p:spPr>
            <a:xfrm rot="16200000" flipH="1">
              <a:off x="7204885" y="4122652"/>
              <a:ext cx="961505" cy="585587"/>
            </a:xfrm>
            <a:prstGeom prst="rect">
              <a:avLst/>
            </a:prstGeom>
          </p:spPr>
        </p:pic>
        <p:sp>
          <p:nvSpPr>
            <p:cNvPr id="60" name="矩形 59">
              <a:extLst>
                <a:ext uri="{FF2B5EF4-FFF2-40B4-BE49-F238E27FC236}">
                  <a16:creationId xmlns:a16="http://schemas.microsoft.com/office/drawing/2014/main" id="{FB8020CD-4375-394F-9966-6750CF5067A5}"/>
                </a:ext>
              </a:extLst>
            </p:cNvPr>
            <p:cNvSpPr/>
            <p:nvPr/>
          </p:nvSpPr>
          <p:spPr>
            <a:xfrm>
              <a:off x="7022864" y="3562719"/>
              <a:ext cx="1325549" cy="255835"/>
            </a:xfrm>
            <a:prstGeom prst="rect">
              <a:avLst/>
            </a:prstGeom>
            <a:solidFill>
              <a:schemeClr val="bg1">
                <a:lumMod val="6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手机终端</a:t>
              </a:r>
            </a:p>
          </p:txBody>
        </p:sp>
        <p:pic>
          <p:nvPicPr>
            <p:cNvPr id="61" name="图片 60">
              <a:extLst>
                <a:ext uri="{FF2B5EF4-FFF2-40B4-BE49-F238E27FC236}">
                  <a16:creationId xmlns:a16="http://schemas.microsoft.com/office/drawing/2014/main" id="{8739A489-7672-F644-B256-501732217089}"/>
                </a:ext>
              </a:extLst>
            </p:cNvPr>
            <p:cNvPicPr>
              <a:picLocks noChangeAspect="1"/>
            </p:cNvPicPr>
            <p:nvPr/>
          </p:nvPicPr>
          <p:blipFill rotWithShape="1">
            <a:blip r:embed="rId14" cstate="print"/>
            <a:srcRect l="-367" t="7243" r="367" b="27170"/>
            <a:stretch/>
          </p:blipFill>
          <p:spPr>
            <a:xfrm>
              <a:off x="5219396" y="5436710"/>
              <a:ext cx="1493765" cy="993492"/>
            </a:xfrm>
            <a:prstGeom prst="rect">
              <a:avLst/>
            </a:prstGeom>
          </p:spPr>
        </p:pic>
        <p:sp>
          <p:nvSpPr>
            <p:cNvPr id="62" name="矩形 61">
              <a:extLst>
                <a:ext uri="{FF2B5EF4-FFF2-40B4-BE49-F238E27FC236}">
                  <a16:creationId xmlns:a16="http://schemas.microsoft.com/office/drawing/2014/main" id="{B9B639CF-E0E4-AC4C-9DA1-D099D2BF9811}"/>
                </a:ext>
              </a:extLst>
            </p:cNvPr>
            <p:cNvSpPr/>
            <p:nvPr/>
          </p:nvSpPr>
          <p:spPr>
            <a:xfrm>
              <a:off x="5225176" y="5175018"/>
              <a:ext cx="1487985" cy="257621"/>
            </a:xfrm>
            <a:prstGeom prst="rect">
              <a:avLst/>
            </a:prstGeom>
            <a:solidFill>
              <a:schemeClr val="bg1">
                <a:lumMod val="65000"/>
              </a:schemeClr>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RFID</a:t>
              </a:r>
              <a:endParaRPr kumimoji="0"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grpSp>
      <p:sp>
        <p:nvSpPr>
          <p:cNvPr id="48" name="文本框 31">
            <a:extLst>
              <a:ext uri="{FF2B5EF4-FFF2-40B4-BE49-F238E27FC236}">
                <a16:creationId xmlns:a16="http://schemas.microsoft.com/office/drawing/2014/main" id="{1EFD2B4D-9802-0D45-B86C-E4B6405EE14B}"/>
              </a:ext>
            </a:extLst>
          </p:cNvPr>
          <p:cNvSpPr txBox="1"/>
          <p:nvPr/>
        </p:nvSpPr>
        <p:spPr>
          <a:xfrm>
            <a:off x="1723145" y="5730574"/>
            <a:ext cx="1826141"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600" b="1" dirty="0">
                <a:solidFill>
                  <a:srgbClr val="FF0000"/>
                </a:solidFill>
                <a:latin typeface="微软雅黑" panose="020B0503020204020204" pitchFamily="34" charset="-122"/>
                <a:ea typeface="微软雅黑" panose="020B0503020204020204" pitchFamily="34" charset="-122"/>
              </a:rPr>
              <a:t>传统</a:t>
            </a:r>
            <a:r>
              <a:rPr lang="zh-CN" altLang="en-US" sz="1600" b="1" dirty="0">
                <a:latin typeface="微软雅黑" panose="020B0503020204020204" pitchFamily="34" charset="-122"/>
                <a:ea typeface="微软雅黑" panose="020B0503020204020204" pitchFamily="34" charset="-122"/>
              </a:rPr>
              <a:t>信息采集技术</a:t>
            </a:r>
          </a:p>
        </p:txBody>
      </p:sp>
      <p:sp>
        <p:nvSpPr>
          <p:cNvPr id="49" name="文本框 32">
            <a:extLst>
              <a:ext uri="{FF2B5EF4-FFF2-40B4-BE49-F238E27FC236}">
                <a16:creationId xmlns:a16="http://schemas.microsoft.com/office/drawing/2014/main" id="{1640BA60-67F9-724B-9159-882966068B91}"/>
              </a:ext>
            </a:extLst>
          </p:cNvPr>
          <p:cNvSpPr txBox="1"/>
          <p:nvPr/>
        </p:nvSpPr>
        <p:spPr>
          <a:xfrm>
            <a:off x="5683365" y="5730574"/>
            <a:ext cx="1826141"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600" b="1" dirty="0">
                <a:solidFill>
                  <a:srgbClr val="FF0000"/>
                </a:solidFill>
                <a:latin typeface="微软雅黑" panose="020B0503020204020204" pitchFamily="34" charset="-122"/>
                <a:ea typeface="微软雅黑" panose="020B0503020204020204" pitchFamily="34" charset="-122"/>
              </a:rPr>
              <a:t>现代</a:t>
            </a:r>
            <a:r>
              <a:rPr lang="zh-CN" altLang="en-US" sz="1600" b="1" dirty="0">
                <a:latin typeface="微软雅黑" panose="020B0503020204020204" pitchFamily="34" charset="-122"/>
                <a:ea typeface="微软雅黑" panose="020B0503020204020204" pitchFamily="34" charset="-122"/>
              </a:rPr>
              <a:t>信息采集技术</a:t>
            </a:r>
          </a:p>
        </p:txBody>
      </p:sp>
      <p:cxnSp>
        <p:nvCxnSpPr>
          <p:cNvPr id="50" name="直接连接符 33">
            <a:extLst>
              <a:ext uri="{FF2B5EF4-FFF2-40B4-BE49-F238E27FC236}">
                <a16:creationId xmlns:a16="http://schemas.microsoft.com/office/drawing/2014/main" id="{E720ACF7-7655-B742-B5B6-359CC61292A2}"/>
              </a:ext>
            </a:extLst>
          </p:cNvPr>
          <p:cNvCxnSpPr/>
          <p:nvPr/>
        </p:nvCxnSpPr>
        <p:spPr>
          <a:xfrm>
            <a:off x="4639404" y="1500307"/>
            <a:ext cx="0" cy="4418584"/>
          </a:xfrm>
          <a:prstGeom prst="line">
            <a:avLst/>
          </a:prstGeom>
          <a:noFill/>
          <a:ln w="28575" cap="flat" cmpd="sng" algn="ctr">
            <a:solidFill>
              <a:schemeClr val="bg1">
                <a:lumMod val="65000"/>
              </a:schemeClr>
            </a:solidFill>
            <a:prstDash val="sysDot"/>
            <a:headEnd type="oval" w="med" len="med"/>
            <a:tailEnd type="oval" w="med" len="med"/>
          </a:ln>
          <a:effectLst/>
        </p:spPr>
      </p:cxnSp>
      <p:sp>
        <p:nvSpPr>
          <p:cNvPr id="75" name="标题 1">
            <a:extLst>
              <a:ext uri="{FF2B5EF4-FFF2-40B4-BE49-F238E27FC236}">
                <a16:creationId xmlns:a16="http://schemas.microsoft.com/office/drawing/2014/main" id="{7824C79A-E7BA-5647-A6E8-F75FFB61C02B}"/>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数据采集技术</a:t>
            </a:r>
          </a:p>
        </p:txBody>
      </p:sp>
      <p:sp>
        <p:nvSpPr>
          <p:cNvPr id="35" name="页脚占位符 4">
            <a:extLst>
              <a:ext uri="{FF2B5EF4-FFF2-40B4-BE49-F238E27FC236}">
                <a16:creationId xmlns:a16="http://schemas.microsoft.com/office/drawing/2014/main" id="{7C3E1FF2-845E-484D-A34B-9242B9BE4A86}"/>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946195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47</a:t>
            </a:fld>
            <a:endParaRPr lang="en-US" altLang="zh-CN" dirty="0"/>
          </a:p>
        </p:txBody>
      </p:sp>
      <p:sp>
        <p:nvSpPr>
          <p:cNvPr id="8" name="内容占位符 2">
            <a:extLst>
              <a:ext uri="{FF2B5EF4-FFF2-40B4-BE49-F238E27FC236}">
                <a16:creationId xmlns:a16="http://schemas.microsoft.com/office/drawing/2014/main" id="{2DE4B5AE-A0B4-BB43-87DA-03F25B5357C3}"/>
              </a:ext>
            </a:extLst>
          </p:cNvPr>
          <p:cNvSpPr>
            <a:spLocks noGrp="1"/>
          </p:cNvSpPr>
          <p:nvPr/>
        </p:nvSpPr>
        <p:spPr>
          <a:xfrm>
            <a:off x="308919" y="2067440"/>
            <a:ext cx="8748584" cy="4081419"/>
          </a:xfrm>
          <a:prstGeom prst="rect">
            <a:avLst/>
          </a:prstGeom>
        </p:spPr>
        <p:txBody>
          <a:bodyPr vert="horz" lIns="91440" tIns="45720" rIns="91440" bIns="45720" rtlCol="0">
            <a:normAutofit/>
          </a:bodyPr>
          <a:lstStyle>
            <a:lvl1pPr marL="171450" indent="-171450" algn="l" defTabSz="685800" rtl="0" eaLnBrk="1" latinLnBrk="0" hangingPunct="1">
              <a:lnSpc>
                <a:spcPct val="125000"/>
              </a:lnSpc>
              <a:spcBef>
                <a:spcPts val="0"/>
              </a:spcBef>
              <a:buFont typeface="Wingdings" panose="05000000000000000000" pitchFamily="2" charset="2"/>
              <a:buChar char="p"/>
              <a:defRPr sz="2400" b="1" kern="1200">
                <a:solidFill>
                  <a:schemeClr val="accent5">
                    <a:lumMod val="50000"/>
                  </a:schemeClr>
                </a:solidFill>
                <a:latin typeface="微软雅黑" panose="020B0503020204020204" pitchFamily="34" charset="-122"/>
                <a:ea typeface="微软雅黑" panose="020B0503020204020204" pitchFamily="34" charset="-122"/>
                <a:cs typeface="+mn-cs"/>
              </a:defRPr>
            </a:lvl1pPr>
            <a:lvl2pPr marL="342900" indent="0" algn="l" defTabSz="685800" rtl="0" eaLnBrk="1" latinLnBrk="0" hangingPunct="1">
              <a:lnSpc>
                <a:spcPct val="150000"/>
              </a:lnSpc>
              <a:spcBef>
                <a:spcPts val="0"/>
              </a:spcBef>
              <a:buFontTx/>
              <a:buNone/>
              <a:defRPr sz="1800" kern="1200">
                <a:solidFill>
                  <a:schemeClr val="accent5">
                    <a:lumMod val="50000"/>
                  </a:schemeClr>
                </a:solidFill>
                <a:latin typeface="微软雅黑" panose="020B0503020204020204" pitchFamily="34" charset="-122"/>
                <a:ea typeface="微软雅黑" panose="020B0503020204020204" pitchFamily="34" charset="-122"/>
                <a:cs typeface="+mn-cs"/>
              </a:defRPr>
            </a:lvl2pPr>
            <a:lvl3pPr marL="685800" indent="0" algn="l" defTabSz="685800" rtl="0" eaLnBrk="1" latinLnBrk="0" hangingPunct="1">
              <a:lnSpc>
                <a:spcPct val="150000"/>
              </a:lnSpc>
              <a:spcBef>
                <a:spcPts val="0"/>
              </a:spcBef>
              <a:buFontTx/>
              <a:buNone/>
              <a:defRPr sz="1500" kern="1200">
                <a:solidFill>
                  <a:schemeClr val="accent5">
                    <a:lumMod val="50000"/>
                  </a:schemeClr>
                </a:solidFill>
                <a:latin typeface="微软雅黑" panose="020B0503020204020204" pitchFamily="34" charset="-122"/>
                <a:ea typeface="微软雅黑" panose="020B0503020204020204" pitchFamily="34" charset="-122"/>
                <a:cs typeface="+mn-cs"/>
              </a:defRPr>
            </a:lvl3pPr>
            <a:lvl4pPr marL="10287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4pPr>
            <a:lvl5pPr marL="13716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0" indent="-342900" defTabSz="914400">
              <a:spcBef>
                <a:spcPts val="600"/>
              </a:spcBef>
              <a:spcAft>
                <a:spcPts val="600"/>
              </a:spcAft>
              <a:buFont typeface="+mj-lt"/>
              <a:buAutoNum type="arabicPeriod"/>
            </a:pPr>
            <a:r>
              <a:rPr lang="zh-CN" altLang="en-US" sz="1800" dirty="0">
                <a:solidFill>
                  <a:prstClr val="black"/>
                </a:solidFill>
              </a:rPr>
              <a:t>检测精度和技术成熟度</a:t>
            </a:r>
            <a:r>
              <a:rPr lang="zh-CN" altLang="en-US" sz="1800" b="0" dirty="0">
                <a:solidFill>
                  <a:prstClr val="black"/>
                </a:solidFill>
              </a:rPr>
              <a:t>：环形线圈、</a:t>
            </a:r>
            <a:r>
              <a:rPr lang="zh-CN" altLang="en-US" sz="1800" dirty="0">
                <a:solidFill>
                  <a:srgbClr val="FF0000"/>
                </a:solidFill>
              </a:rPr>
              <a:t>微波、超声波</a:t>
            </a:r>
            <a:r>
              <a:rPr lang="zh-CN" altLang="en-US" sz="1800" b="0" dirty="0">
                <a:solidFill>
                  <a:prstClr val="black"/>
                </a:solidFill>
              </a:rPr>
              <a:t>检测器最优，红外及视频检测器为次优</a:t>
            </a:r>
            <a:endParaRPr lang="en-US" altLang="zh-CN" sz="1800" b="0" dirty="0">
              <a:solidFill>
                <a:prstClr val="black"/>
              </a:solidFill>
            </a:endParaRPr>
          </a:p>
          <a:p>
            <a:pPr marL="342900" lvl="0" indent="-342900" defTabSz="914400">
              <a:spcAft>
                <a:spcPts val="600"/>
              </a:spcAft>
              <a:buFont typeface="+mj-lt"/>
              <a:buAutoNum type="arabicPeriod"/>
            </a:pPr>
            <a:r>
              <a:rPr lang="zh-CN" altLang="en-US" sz="1800" dirty="0">
                <a:solidFill>
                  <a:prstClr val="black"/>
                </a:solidFill>
              </a:rPr>
              <a:t>交通参数检测的完备性</a:t>
            </a:r>
            <a:r>
              <a:rPr lang="zh-CN" altLang="en-US" sz="1800" b="0" dirty="0">
                <a:solidFill>
                  <a:prstClr val="black"/>
                </a:solidFill>
              </a:rPr>
              <a:t>：</a:t>
            </a:r>
            <a:r>
              <a:rPr lang="zh-CN" altLang="en-US" sz="1800" dirty="0">
                <a:solidFill>
                  <a:srgbClr val="FF0000"/>
                </a:solidFill>
              </a:rPr>
              <a:t>微波</a:t>
            </a:r>
            <a:r>
              <a:rPr lang="zh-CN" altLang="en-US" sz="1800" b="0" dirty="0">
                <a:solidFill>
                  <a:prstClr val="black"/>
                </a:solidFill>
              </a:rPr>
              <a:t>，视频和红外检测器为最优，环形线圈和</a:t>
            </a:r>
            <a:r>
              <a:rPr lang="zh-CN" altLang="en-US" sz="1800" dirty="0">
                <a:solidFill>
                  <a:srgbClr val="FF0000"/>
                </a:solidFill>
              </a:rPr>
              <a:t>超声波</a:t>
            </a:r>
            <a:r>
              <a:rPr lang="zh-CN" altLang="en-US" sz="1800" b="0" dirty="0">
                <a:solidFill>
                  <a:prstClr val="black"/>
                </a:solidFill>
              </a:rPr>
              <a:t>检测器为次优</a:t>
            </a:r>
            <a:endParaRPr lang="en-US" altLang="zh-CN" sz="1800" b="0" dirty="0">
              <a:solidFill>
                <a:prstClr val="black"/>
              </a:solidFill>
            </a:endParaRPr>
          </a:p>
          <a:p>
            <a:pPr marL="342900" lvl="0" indent="-342900" defTabSz="914400">
              <a:spcAft>
                <a:spcPts val="600"/>
              </a:spcAft>
              <a:buFont typeface="+mj-lt"/>
              <a:buAutoNum type="arabicPeriod"/>
            </a:pPr>
            <a:r>
              <a:rPr lang="zh-CN" altLang="en-US" sz="1800" dirty="0">
                <a:solidFill>
                  <a:prstClr val="black"/>
                </a:solidFill>
              </a:rPr>
              <a:t>安装维护便捷程度及使用寿命</a:t>
            </a:r>
            <a:r>
              <a:rPr lang="zh-CN" altLang="en-US" sz="1800" b="0" dirty="0">
                <a:solidFill>
                  <a:prstClr val="black"/>
                </a:solidFill>
              </a:rPr>
              <a:t>：</a:t>
            </a:r>
            <a:r>
              <a:rPr lang="zh-CN" altLang="en-US" sz="1800" dirty="0">
                <a:solidFill>
                  <a:srgbClr val="FF0000"/>
                </a:solidFill>
              </a:rPr>
              <a:t>微波，超声波</a:t>
            </a:r>
            <a:r>
              <a:rPr lang="zh-CN" altLang="en-US" sz="1800" b="0" dirty="0">
                <a:solidFill>
                  <a:prstClr val="black"/>
                </a:solidFill>
              </a:rPr>
              <a:t>和红外检测器为最优，视频检测器为次优，环形线圈检测器为最差</a:t>
            </a:r>
            <a:endParaRPr lang="en-US" altLang="zh-CN" sz="1800" b="0" dirty="0">
              <a:solidFill>
                <a:prstClr val="black"/>
              </a:solidFill>
            </a:endParaRPr>
          </a:p>
          <a:p>
            <a:pPr marL="342900" lvl="0" indent="-342900" defTabSz="914400">
              <a:spcAft>
                <a:spcPts val="600"/>
              </a:spcAft>
              <a:buFont typeface="+mj-lt"/>
              <a:buAutoNum type="arabicPeriod"/>
            </a:pPr>
            <a:r>
              <a:rPr lang="zh-CN" altLang="en-US" sz="1800" dirty="0">
                <a:solidFill>
                  <a:prstClr val="black"/>
                </a:solidFill>
              </a:rPr>
              <a:t>设备购买与维护成本</a:t>
            </a:r>
            <a:r>
              <a:rPr lang="zh-CN" altLang="en-US" sz="1800" b="0" dirty="0">
                <a:solidFill>
                  <a:prstClr val="black"/>
                </a:solidFill>
              </a:rPr>
              <a:t>：</a:t>
            </a:r>
            <a:r>
              <a:rPr lang="zh-CN" altLang="en-US" sz="1800" dirty="0">
                <a:solidFill>
                  <a:srgbClr val="FF0000"/>
                </a:solidFill>
              </a:rPr>
              <a:t>微波，超声波</a:t>
            </a:r>
            <a:r>
              <a:rPr lang="zh-CN" altLang="en-US" sz="1800" b="0" dirty="0">
                <a:solidFill>
                  <a:prstClr val="black"/>
                </a:solidFill>
              </a:rPr>
              <a:t>和红外检测器应作为最优，视频检测器为次优，环形线圈检测器为最差</a:t>
            </a:r>
            <a:endParaRPr lang="en-US" altLang="zh-CN" sz="1800" b="0" dirty="0">
              <a:solidFill>
                <a:prstClr val="black"/>
              </a:solidFill>
            </a:endParaRPr>
          </a:p>
          <a:p>
            <a:pPr marL="342900" lvl="0" indent="-342900" defTabSz="914400">
              <a:spcAft>
                <a:spcPts val="600"/>
              </a:spcAft>
              <a:buFont typeface="+mj-lt"/>
              <a:buAutoNum type="arabicPeriod"/>
            </a:pPr>
            <a:r>
              <a:rPr lang="zh-CN" altLang="en-US" sz="1800" dirty="0">
                <a:solidFill>
                  <a:prstClr val="black"/>
                </a:solidFill>
              </a:rPr>
              <a:t>环境适应性</a:t>
            </a:r>
            <a:r>
              <a:rPr lang="zh-CN" altLang="en-US" sz="1800" b="0" dirty="0">
                <a:solidFill>
                  <a:prstClr val="black"/>
                </a:solidFill>
              </a:rPr>
              <a:t>：</a:t>
            </a:r>
            <a:r>
              <a:rPr lang="zh-CN" altLang="en-US" sz="1800" dirty="0">
                <a:solidFill>
                  <a:srgbClr val="FF0000"/>
                </a:solidFill>
              </a:rPr>
              <a:t>微波</a:t>
            </a:r>
            <a:r>
              <a:rPr lang="zh-CN" altLang="en-US" sz="1800" b="0" dirty="0">
                <a:solidFill>
                  <a:prstClr val="black"/>
                </a:solidFill>
              </a:rPr>
              <a:t>检测器＞视频检测器＞红外、</a:t>
            </a:r>
            <a:r>
              <a:rPr lang="zh-CN" altLang="en-US" sz="1800" dirty="0">
                <a:solidFill>
                  <a:srgbClr val="FF0000"/>
                </a:solidFill>
              </a:rPr>
              <a:t>超声波</a:t>
            </a:r>
            <a:r>
              <a:rPr lang="zh-CN" altLang="en-US" sz="1800" b="0" dirty="0">
                <a:solidFill>
                  <a:prstClr val="black"/>
                </a:solidFill>
              </a:rPr>
              <a:t>检测器＞环形线圈检测器</a:t>
            </a:r>
            <a:endParaRPr lang="en-US" altLang="zh-CN" sz="2000" b="0" dirty="0">
              <a:solidFill>
                <a:prstClr val="black"/>
              </a:solidFill>
            </a:endParaRPr>
          </a:p>
        </p:txBody>
      </p:sp>
      <p:sp>
        <p:nvSpPr>
          <p:cNvPr id="12" name="标题 1">
            <a:extLst>
              <a:ext uri="{FF2B5EF4-FFF2-40B4-BE49-F238E27FC236}">
                <a16:creationId xmlns:a16="http://schemas.microsoft.com/office/drawing/2014/main" id="{E7E77643-E4A2-4E04-8FAD-A19B65D2AF17}"/>
              </a:ext>
            </a:extLst>
          </p:cNvPr>
          <p:cNvSpPr>
            <a:spLocks noGrp="1"/>
          </p:cNvSpPr>
          <p:nvPr/>
        </p:nvSpPr>
        <p:spPr bwMode="auto">
          <a:xfrm>
            <a:off x="308919" y="1551159"/>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marL="0" indent="0">
              <a:spcBef>
                <a:spcPct val="20000"/>
              </a:spcBef>
              <a:buClr>
                <a:schemeClr val="accent1"/>
              </a:buClr>
              <a:buSzPct val="85000"/>
            </a:pPr>
            <a:endPar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数据采集技术</a:t>
            </a:r>
          </a:p>
        </p:txBody>
      </p:sp>
      <p:sp>
        <p:nvSpPr>
          <p:cNvPr id="9" name="页脚占位符 4">
            <a:extLst>
              <a:ext uri="{FF2B5EF4-FFF2-40B4-BE49-F238E27FC236}">
                <a16:creationId xmlns:a16="http://schemas.microsoft.com/office/drawing/2014/main" id="{4B8AE379-1ECF-0840-B545-A14513D5BB54}"/>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424934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48</a:t>
            </a:fld>
            <a:endParaRPr lang="en-US" altLang="zh-CN" dirty="0"/>
          </a:p>
        </p:txBody>
      </p:sp>
      <p:sp>
        <p:nvSpPr>
          <p:cNvPr id="12" name="标题 1">
            <a:extLst>
              <a:ext uri="{FF2B5EF4-FFF2-40B4-BE49-F238E27FC236}">
                <a16:creationId xmlns:a16="http://schemas.microsoft.com/office/drawing/2014/main" id="{E7E77643-E4A2-4E04-8FAD-A19B65D2AF17}"/>
              </a:ext>
            </a:extLst>
          </p:cNvPr>
          <p:cNvSpPr>
            <a:spLocks noGrp="1"/>
          </p:cNvSpPr>
          <p:nvPr/>
        </p:nvSpPr>
        <p:spPr bwMode="auto">
          <a:xfrm>
            <a:off x="308919" y="1551159"/>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marL="0" indent="0">
              <a:spcBef>
                <a:spcPct val="20000"/>
              </a:spcBef>
              <a:buClr>
                <a:schemeClr val="accent1"/>
              </a:buClr>
              <a:buSzPct val="85000"/>
            </a:pPr>
            <a:endParaRPr lang="zh-CN" altLang="en-US"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数据预处理</a:t>
            </a:r>
          </a:p>
        </p:txBody>
      </p:sp>
      <p:sp>
        <p:nvSpPr>
          <p:cNvPr id="16" name="内容占位符 1">
            <a:extLst>
              <a:ext uri="{FF2B5EF4-FFF2-40B4-BE49-F238E27FC236}">
                <a16:creationId xmlns:a16="http://schemas.microsoft.com/office/drawing/2014/main" id="{98681ADD-0836-0B41-8212-C2200EE088DE}"/>
              </a:ext>
            </a:extLst>
          </p:cNvPr>
          <p:cNvSpPr>
            <a:spLocks noGrp="1"/>
          </p:cNvSpPr>
          <p:nvPr>
            <p:ph idx="1"/>
          </p:nvPr>
        </p:nvSpPr>
        <p:spPr>
          <a:xfrm>
            <a:off x="628649" y="1700418"/>
            <a:ext cx="7909869" cy="4081419"/>
          </a:xfrm>
        </p:spPr>
        <p:txBody>
          <a:bodyPr>
            <a:normAutofit/>
          </a:bodyPr>
          <a:lstStyle/>
          <a:p>
            <a:pPr>
              <a:buFont typeface="Wingdings" pitchFamily="2" charset="2"/>
              <a:buChar char="l"/>
            </a:pPr>
            <a:r>
              <a:rPr lang="zh-CN" altLang="en-US" sz="1800" b="0" dirty="0">
                <a:solidFill>
                  <a:schemeClr val="tx1"/>
                </a:solidFill>
                <a:latin typeface="Microsoft YaHei" panose="020B0503020204020204" pitchFamily="34" charset="-122"/>
                <a:ea typeface="Microsoft YaHei" panose="020B0503020204020204" pitchFamily="34" charset="-122"/>
              </a:rPr>
              <a:t> </a:t>
            </a:r>
            <a:r>
              <a:rPr lang="zh-CN" altLang="en-US" sz="1800" b="1" dirty="0">
                <a:solidFill>
                  <a:schemeClr val="tx1"/>
                </a:solidFill>
                <a:latin typeface="Microsoft YaHei" panose="020B0503020204020204" pitchFamily="34" charset="-122"/>
                <a:ea typeface="Microsoft YaHei" panose="020B0503020204020204" pitchFamily="34" charset="-122"/>
              </a:rPr>
              <a:t>数据清洗：</a:t>
            </a:r>
            <a:r>
              <a:rPr lang="zh-CN" altLang="en-US" sz="1800" b="0" dirty="0">
                <a:solidFill>
                  <a:schemeClr val="tx1"/>
                </a:solidFill>
                <a:latin typeface="Microsoft YaHei" panose="020B0503020204020204" pitchFamily="34" charset="-122"/>
                <a:ea typeface="Microsoft YaHei" panose="020B0503020204020204" pitchFamily="34" charset="-122"/>
              </a:rPr>
              <a:t>去噪声和无关数据</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a:spcBef>
                <a:spcPts val="1800"/>
              </a:spcBef>
              <a:spcAft>
                <a:spcPts val="600"/>
              </a:spcAft>
              <a:buFont typeface="Wingdings" pitchFamily="2" charset="2"/>
              <a:buChar char="l"/>
            </a:pPr>
            <a:r>
              <a:rPr lang="zh-CN" altLang="en-US" sz="1800" b="1" dirty="0">
                <a:latin typeface="Microsoft YaHei" panose="020B0503020204020204" pitchFamily="34" charset="-122"/>
                <a:ea typeface="Microsoft YaHei" panose="020B0503020204020204" pitchFamily="34" charset="-122"/>
              </a:rPr>
              <a:t> </a:t>
            </a:r>
            <a:r>
              <a:rPr lang="zh-CN" altLang="en-US" sz="1800" b="1" dirty="0">
                <a:solidFill>
                  <a:schemeClr val="tx1"/>
                </a:solidFill>
                <a:latin typeface="Microsoft YaHei" panose="020B0503020204020204" pitchFamily="34" charset="-122"/>
                <a:ea typeface="Microsoft YaHei" panose="020B0503020204020204" pitchFamily="34" charset="-122"/>
              </a:rPr>
              <a:t>数据集成：</a:t>
            </a:r>
            <a:r>
              <a:rPr lang="zh-CN" altLang="en-US" sz="1800" b="0" dirty="0">
                <a:solidFill>
                  <a:schemeClr val="tx1"/>
                </a:solidFill>
                <a:latin typeface="Microsoft YaHei" panose="020B0503020204020204" pitchFamily="34" charset="-122"/>
                <a:ea typeface="Microsoft YaHei" panose="020B0503020204020204" pitchFamily="34" charset="-122"/>
              </a:rPr>
              <a:t>将多个数据源中的数据结合起来存放在一个一致的数据存储中</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a:spcBef>
                <a:spcPts val="1800"/>
              </a:spcBef>
              <a:spcAft>
                <a:spcPts val="600"/>
              </a:spcAft>
              <a:buFont typeface="Wingdings" pitchFamily="2" charset="2"/>
              <a:buChar char="l"/>
            </a:pPr>
            <a:r>
              <a:rPr lang="zh-CN" altLang="en-US" sz="1800" dirty="0">
                <a:latin typeface="Microsoft YaHei" panose="020B0503020204020204" pitchFamily="34" charset="-122"/>
                <a:ea typeface="Microsoft YaHei" panose="020B0503020204020204" pitchFamily="34" charset="-122"/>
              </a:rPr>
              <a:t> </a:t>
            </a:r>
            <a:r>
              <a:rPr lang="zh-CN" altLang="en-US" sz="1800" b="1" dirty="0">
                <a:solidFill>
                  <a:schemeClr val="tx1"/>
                </a:solidFill>
                <a:latin typeface="Microsoft YaHei" panose="020B0503020204020204" pitchFamily="34" charset="-122"/>
                <a:ea typeface="Microsoft YaHei" panose="020B0503020204020204" pitchFamily="34" charset="-122"/>
              </a:rPr>
              <a:t>数据变换：</a:t>
            </a:r>
            <a:r>
              <a:rPr lang="zh-CN" altLang="en-US" sz="1800" b="0" dirty="0">
                <a:solidFill>
                  <a:schemeClr val="tx1"/>
                </a:solidFill>
                <a:latin typeface="Microsoft YaHei" panose="020B0503020204020204" pitchFamily="34" charset="-122"/>
                <a:ea typeface="Microsoft YaHei" panose="020B0503020204020204" pitchFamily="34" charset="-122"/>
              </a:rPr>
              <a:t>把原始数据转换成为适合数据挖掘的形式</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a:spcBef>
                <a:spcPts val="1800"/>
              </a:spcBef>
              <a:spcAft>
                <a:spcPts val="600"/>
              </a:spcAft>
              <a:buFont typeface="Wingdings" pitchFamily="2" charset="2"/>
              <a:buChar char="l"/>
            </a:pPr>
            <a:r>
              <a:rPr lang="zh-CN" altLang="en-US" sz="1800" dirty="0">
                <a:latin typeface="Microsoft YaHei" panose="020B0503020204020204" pitchFamily="34" charset="-122"/>
                <a:ea typeface="Microsoft YaHei" panose="020B0503020204020204" pitchFamily="34" charset="-122"/>
              </a:rPr>
              <a:t> </a:t>
            </a:r>
            <a:r>
              <a:rPr lang="zh-CN" altLang="en-US" sz="1800" b="1" dirty="0">
                <a:solidFill>
                  <a:schemeClr val="tx1"/>
                </a:solidFill>
                <a:latin typeface="Microsoft YaHei" panose="020B0503020204020204" pitchFamily="34" charset="-122"/>
                <a:ea typeface="Microsoft YaHei" panose="020B0503020204020204" pitchFamily="34" charset="-122"/>
              </a:rPr>
              <a:t>数据规约：</a:t>
            </a:r>
            <a:r>
              <a:rPr lang="zh-CN" altLang="en-US" sz="1800" b="0" dirty="0">
                <a:solidFill>
                  <a:schemeClr val="tx1"/>
                </a:solidFill>
                <a:latin typeface="Microsoft YaHei" panose="020B0503020204020204" pitchFamily="34" charset="-122"/>
                <a:ea typeface="Microsoft YaHei" panose="020B0503020204020204" pitchFamily="34" charset="-122"/>
              </a:rPr>
              <a:t>数据立方体聚集、维度归约、数据压缩、数值归约、离散化和概念分层等方法</a:t>
            </a:r>
          </a:p>
        </p:txBody>
      </p:sp>
      <p:pic>
        <p:nvPicPr>
          <p:cNvPr id="17" name="图片 16">
            <a:extLst>
              <a:ext uri="{FF2B5EF4-FFF2-40B4-BE49-F238E27FC236}">
                <a16:creationId xmlns:a16="http://schemas.microsoft.com/office/drawing/2014/main" id="{CFD9CBA2-236D-0A4C-8AC1-4C514F5A30C0}"/>
              </a:ext>
            </a:extLst>
          </p:cNvPr>
          <p:cNvPicPr>
            <a:picLocks noChangeAspect="1"/>
          </p:cNvPicPr>
          <p:nvPr/>
        </p:nvPicPr>
        <p:blipFill>
          <a:blip r:embed="rId2"/>
          <a:stretch>
            <a:fillRect/>
          </a:stretch>
        </p:blipFill>
        <p:spPr>
          <a:xfrm>
            <a:off x="6362272" y="4064309"/>
            <a:ext cx="2043483" cy="1988909"/>
          </a:xfrm>
          <a:prstGeom prst="rect">
            <a:avLst/>
          </a:prstGeom>
          <a:effectLst>
            <a:outerShdw blurRad="50800" dist="38100" dir="13500000" algn="br" rotWithShape="0">
              <a:prstClr val="black">
                <a:alpha val="40000"/>
              </a:prstClr>
            </a:outerShdw>
          </a:effectLst>
        </p:spPr>
      </p:pic>
      <p:pic>
        <p:nvPicPr>
          <p:cNvPr id="18" name="图片 17">
            <a:extLst>
              <a:ext uri="{FF2B5EF4-FFF2-40B4-BE49-F238E27FC236}">
                <a16:creationId xmlns:a16="http://schemas.microsoft.com/office/drawing/2014/main" id="{B3F99822-316D-BA4D-8E23-3B07343F0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722" y="3975715"/>
            <a:ext cx="3331145" cy="2348885"/>
          </a:xfrm>
          <a:prstGeom prst="rect">
            <a:avLst/>
          </a:prstGeom>
          <a:effectLst>
            <a:outerShdw blurRad="50800" dist="38100" dir="13500000" algn="br" rotWithShape="0">
              <a:prstClr val="black">
                <a:alpha val="40000"/>
              </a:prstClr>
            </a:outerShdw>
          </a:effectLst>
        </p:spPr>
      </p:pic>
      <p:sp>
        <p:nvSpPr>
          <p:cNvPr id="10" name="页脚占位符 4">
            <a:extLst>
              <a:ext uri="{FF2B5EF4-FFF2-40B4-BE49-F238E27FC236}">
                <a16:creationId xmlns:a16="http://schemas.microsoft.com/office/drawing/2014/main" id="{700ED0DE-1E49-E44A-A364-9091EF5133EE}"/>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137233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49</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数据预处理</a:t>
            </a:r>
          </a:p>
        </p:txBody>
      </p:sp>
      <p:pic>
        <p:nvPicPr>
          <p:cNvPr id="13" name="table">
            <a:extLst>
              <a:ext uri="{FF2B5EF4-FFF2-40B4-BE49-F238E27FC236}">
                <a16:creationId xmlns:a16="http://schemas.microsoft.com/office/drawing/2014/main" id="{623BABD0-883A-4E40-A9EA-11188E514BB2}"/>
              </a:ext>
            </a:extLst>
          </p:cNvPr>
          <p:cNvPicPr>
            <a:picLocks noChangeAspect="1"/>
          </p:cNvPicPr>
          <p:nvPr/>
        </p:nvPicPr>
        <p:blipFill>
          <a:blip r:embed="rId2"/>
          <a:stretch>
            <a:fillRect/>
          </a:stretch>
        </p:blipFill>
        <p:spPr>
          <a:xfrm>
            <a:off x="162560" y="2435057"/>
            <a:ext cx="4795400" cy="3148324"/>
          </a:xfrm>
          <a:prstGeom prst="rect">
            <a:avLst/>
          </a:prstGeom>
        </p:spPr>
      </p:pic>
      <p:sp>
        <p:nvSpPr>
          <p:cNvPr id="15" name="文本框 13">
            <a:extLst>
              <a:ext uri="{FF2B5EF4-FFF2-40B4-BE49-F238E27FC236}">
                <a16:creationId xmlns:a16="http://schemas.microsoft.com/office/drawing/2014/main" id="{73C2FCBF-8437-364F-86E6-1FDE8F805D13}"/>
              </a:ext>
            </a:extLst>
          </p:cNvPr>
          <p:cNvSpPr txBox="1"/>
          <p:nvPr/>
        </p:nvSpPr>
        <p:spPr>
          <a:xfrm>
            <a:off x="1463078" y="1915684"/>
            <a:ext cx="15950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主要问题成因</a:t>
            </a:r>
          </a:p>
        </p:txBody>
      </p:sp>
      <p:sp>
        <p:nvSpPr>
          <p:cNvPr id="19" name="文本框 15">
            <a:extLst>
              <a:ext uri="{FF2B5EF4-FFF2-40B4-BE49-F238E27FC236}">
                <a16:creationId xmlns:a16="http://schemas.microsoft.com/office/drawing/2014/main" id="{8039D9BB-E1E3-9446-9DB6-24C4E58A66EE}"/>
              </a:ext>
            </a:extLst>
          </p:cNvPr>
          <p:cNvSpPr txBox="1"/>
          <p:nvPr/>
        </p:nvSpPr>
        <p:spPr>
          <a:xfrm>
            <a:off x="5444979" y="1915684"/>
            <a:ext cx="305647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数据质量控制的一般性流程</a:t>
            </a:r>
          </a:p>
        </p:txBody>
      </p:sp>
      <p:grpSp>
        <p:nvGrpSpPr>
          <p:cNvPr id="20" name="组合 19">
            <a:extLst>
              <a:ext uri="{FF2B5EF4-FFF2-40B4-BE49-F238E27FC236}">
                <a16:creationId xmlns:a16="http://schemas.microsoft.com/office/drawing/2014/main" id="{74B86A45-C4BE-A843-9A84-26C3A8580B2E}"/>
              </a:ext>
            </a:extLst>
          </p:cNvPr>
          <p:cNvGrpSpPr/>
          <p:nvPr/>
        </p:nvGrpSpPr>
        <p:grpSpPr>
          <a:xfrm>
            <a:off x="4957961" y="2435057"/>
            <a:ext cx="4023480" cy="3582684"/>
            <a:chOff x="4982152" y="2821497"/>
            <a:chExt cx="3751769" cy="2991758"/>
          </a:xfrm>
        </p:grpSpPr>
        <p:pic>
          <p:nvPicPr>
            <p:cNvPr id="21" name="图片 20">
              <a:extLst>
                <a:ext uri="{FF2B5EF4-FFF2-40B4-BE49-F238E27FC236}">
                  <a16:creationId xmlns:a16="http://schemas.microsoft.com/office/drawing/2014/main" id="{83DB3D46-363D-5747-8B9B-AED1BE8867F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r="24893"/>
            <a:stretch/>
          </p:blipFill>
          <p:spPr>
            <a:xfrm>
              <a:off x="4982152" y="2821497"/>
              <a:ext cx="3033136" cy="2991758"/>
            </a:xfrm>
            <a:prstGeom prst="rect">
              <a:avLst/>
            </a:prstGeom>
          </p:spPr>
        </p:pic>
        <p:pic>
          <p:nvPicPr>
            <p:cNvPr id="22" name="图片 21">
              <a:extLst>
                <a:ext uri="{FF2B5EF4-FFF2-40B4-BE49-F238E27FC236}">
                  <a16:creationId xmlns:a16="http://schemas.microsoft.com/office/drawing/2014/main" id="{94602FE9-AFA5-944C-9771-EC3AA196B8CE}"/>
                </a:ext>
              </a:extLst>
            </p:cNvPr>
            <p:cNvPicPr>
              <a:picLocks noChangeAspect="1"/>
            </p:cNvPicPr>
            <p:nvPr/>
          </p:nvPicPr>
          <p:blipFill rotWithShape="1">
            <a:blip r:embed="rId5"/>
            <a:srcRect l="83739"/>
            <a:stretch/>
          </p:blipFill>
          <p:spPr>
            <a:xfrm>
              <a:off x="8077246" y="2821497"/>
              <a:ext cx="656675" cy="2991758"/>
            </a:xfrm>
            <a:prstGeom prst="rect">
              <a:avLst/>
            </a:prstGeom>
          </p:spPr>
        </p:pic>
      </p:grpSp>
      <p:sp>
        <p:nvSpPr>
          <p:cNvPr id="12" name="页脚占位符 4">
            <a:extLst>
              <a:ext uri="{FF2B5EF4-FFF2-40B4-BE49-F238E27FC236}">
                <a16:creationId xmlns:a16="http://schemas.microsoft.com/office/drawing/2014/main" id="{3F8B9441-1349-CB4F-94B4-CF5BA63A61D9}"/>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91517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a:t>
            </a:fld>
            <a:endParaRPr lang="en-US" altLang="zh-CN" dirty="0"/>
          </a:p>
        </p:txBody>
      </p:sp>
      <p:sp>
        <p:nvSpPr>
          <p:cNvPr id="15" name="矩形 14">
            <a:extLst>
              <a:ext uri="{FF2B5EF4-FFF2-40B4-BE49-F238E27FC236}">
                <a16:creationId xmlns:a16="http://schemas.microsoft.com/office/drawing/2014/main" id="{5F935162-D2A9-8B4B-B9D8-B7206B7B721B}"/>
              </a:ext>
            </a:extLst>
          </p:cNvPr>
          <p:cNvSpPr/>
          <p:nvPr/>
        </p:nvSpPr>
        <p:spPr>
          <a:xfrm>
            <a:off x="696534" y="1524000"/>
            <a:ext cx="7750931" cy="465294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16" name="矩形 15">
            <a:extLst>
              <a:ext uri="{FF2B5EF4-FFF2-40B4-BE49-F238E27FC236}">
                <a16:creationId xmlns:a16="http://schemas.microsoft.com/office/drawing/2014/main" id="{916BCF0F-CA26-CA43-9E02-87A36F494000}"/>
              </a:ext>
            </a:extLst>
          </p:cNvPr>
          <p:cNvSpPr/>
          <p:nvPr/>
        </p:nvSpPr>
        <p:spPr>
          <a:xfrm>
            <a:off x="783443" y="1389473"/>
            <a:ext cx="961161" cy="296521"/>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500" b="1" dirty="0">
                <a:solidFill>
                  <a:schemeClr val="bg1"/>
                </a:solidFill>
                <a:latin typeface="微软雅黑" panose="020B0503020204020204" pitchFamily="34" charset="-122"/>
                <a:ea typeface="微软雅黑" panose="020B0503020204020204" pitchFamily="34" charset="-122"/>
              </a:rPr>
              <a:t>4V</a:t>
            </a:r>
            <a:r>
              <a:rPr lang="zh-CN" altLang="en-US" sz="1500" b="1" dirty="0">
                <a:solidFill>
                  <a:schemeClr val="bg1"/>
                </a:solidFill>
                <a:latin typeface="微软雅黑" panose="020B0503020204020204" pitchFamily="34" charset="-122"/>
                <a:ea typeface="微软雅黑" panose="020B0503020204020204" pitchFamily="34" charset="-122"/>
              </a:rPr>
              <a:t>特征</a:t>
            </a:r>
          </a:p>
        </p:txBody>
      </p:sp>
      <p:grpSp>
        <p:nvGrpSpPr>
          <p:cNvPr id="17" name="组合 16">
            <a:extLst>
              <a:ext uri="{FF2B5EF4-FFF2-40B4-BE49-F238E27FC236}">
                <a16:creationId xmlns:a16="http://schemas.microsoft.com/office/drawing/2014/main" id="{548B7E97-1BBD-C84D-9A5A-B2F45521F158}"/>
              </a:ext>
            </a:extLst>
          </p:cNvPr>
          <p:cNvGrpSpPr/>
          <p:nvPr/>
        </p:nvGrpSpPr>
        <p:grpSpPr>
          <a:xfrm>
            <a:off x="1234343" y="1882065"/>
            <a:ext cx="1403154" cy="1310977"/>
            <a:chOff x="994321" y="2693811"/>
            <a:chExt cx="1570160" cy="1467016"/>
          </a:xfrm>
        </p:grpSpPr>
        <p:pic>
          <p:nvPicPr>
            <p:cNvPr id="21" name="图片 20">
              <a:extLst>
                <a:ext uri="{FF2B5EF4-FFF2-40B4-BE49-F238E27FC236}">
                  <a16:creationId xmlns:a16="http://schemas.microsoft.com/office/drawing/2014/main" id="{5DF24C68-112F-1B47-B36A-4C4A2D2DF0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940" r="14799"/>
            <a:stretch/>
          </p:blipFill>
          <p:spPr>
            <a:xfrm>
              <a:off x="994321" y="2717951"/>
              <a:ext cx="1570160" cy="1397577"/>
            </a:xfrm>
            <a:prstGeom prst="rect">
              <a:avLst/>
            </a:prstGeom>
            <a:ln>
              <a:solidFill>
                <a:schemeClr val="tx1"/>
              </a:solidFill>
            </a:ln>
          </p:spPr>
        </p:pic>
        <p:sp>
          <p:nvSpPr>
            <p:cNvPr id="22" name="直角三角形 21">
              <a:extLst>
                <a:ext uri="{FF2B5EF4-FFF2-40B4-BE49-F238E27FC236}">
                  <a16:creationId xmlns:a16="http://schemas.microsoft.com/office/drawing/2014/main" id="{24F31169-8EFC-434B-A9E1-335F7AC009F7}"/>
                </a:ext>
              </a:extLst>
            </p:cNvPr>
            <p:cNvSpPr/>
            <p:nvPr/>
          </p:nvSpPr>
          <p:spPr>
            <a:xfrm rot="5400000">
              <a:off x="994321" y="2720702"/>
              <a:ext cx="467360" cy="467360"/>
            </a:xfrm>
            <a:prstGeom prst="rtTriangle">
              <a:avLst/>
            </a:prstGeom>
            <a:solidFill>
              <a:srgbClr val="8DC12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3" name="文本框 22">
              <a:extLst>
                <a:ext uri="{FF2B5EF4-FFF2-40B4-BE49-F238E27FC236}">
                  <a16:creationId xmlns:a16="http://schemas.microsoft.com/office/drawing/2014/main" id="{CDF99937-CD11-0E40-BDA4-A04529017E83}"/>
                </a:ext>
              </a:extLst>
            </p:cNvPr>
            <p:cNvSpPr txBox="1"/>
            <p:nvPr/>
          </p:nvSpPr>
          <p:spPr>
            <a:xfrm>
              <a:off x="994321" y="2693811"/>
              <a:ext cx="319318"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D685D70D-AD9B-394C-84F9-210B46E1589A}"/>
                </a:ext>
              </a:extLst>
            </p:cNvPr>
            <p:cNvSpPr/>
            <p:nvPr/>
          </p:nvSpPr>
          <p:spPr>
            <a:xfrm>
              <a:off x="1427953" y="2728436"/>
              <a:ext cx="206718" cy="335798"/>
            </a:xfrm>
            <a:prstGeom prst="rect">
              <a:avLst/>
            </a:prstGeom>
            <a:noFill/>
            <a:ln>
              <a:noFill/>
            </a:ln>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350" b="1" dirty="0">
                <a:solidFill>
                  <a:schemeClr val="bg1"/>
                </a:solidFill>
              </a:endParaRPr>
            </a:p>
          </p:txBody>
        </p:sp>
        <p:sp>
          <p:nvSpPr>
            <p:cNvPr id="25" name="矩形 24">
              <a:extLst>
                <a:ext uri="{FF2B5EF4-FFF2-40B4-BE49-F238E27FC236}">
                  <a16:creationId xmlns:a16="http://schemas.microsoft.com/office/drawing/2014/main" id="{D4AA0065-5012-754B-BAA8-C34A311F9E50}"/>
                </a:ext>
              </a:extLst>
            </p:cNvPr>
            <p:cNvSpPr/>
            <p:nvPr/>
          </p:nvSpPr>
          <p:spPr>
            <a:xfrm>
              <a:off x="994321" y="3816417"/>
              <a:ext cx="1570160" cy="344410"/>
            </a:xfrm>
            <a:prstGeom prst="rect">
              <a:avLst/>
            </a:prstGeom>
            <a:solidFill>
              <a:schemeClr val="bg1"/>
            </a:solidFill>
            <a:ln>
              <a:solidFill>
                <a:schemeClr val="tx1"/>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数据规模大</a:t>
              </a:r>
              <a:endParaRPr lang="zh-CN" altLang="en-US" sz="1400" dirty="0">
                <a:latin typeface="微软雅黑" panose="020B0503020204020204" pitchFamily="34" charset="-122"/>
                <a:ea typeface="微软雅黑" panose="020B0503020204020204" pitchFamily="34" charset="-122"/>
              </a:endParaRPr>
            </a:p>
          </p:txBody>
        </p:sp>
      </p:grpSp>
      <p:sp>
        <p:nvSpPr>
          <p:cNvPr id="18" name="矩形 17">
            <a:extLst>
              <a:ext uri="{FF2B5EF4-FFF2-40B4-BE49-F238E27FC236}">
                <a16:creationId xmlns:a16="http://schemas.microsoft.com/office/drawing/2014/main" id="{A93926F9-E41D-8A41-8F38-6518963B78BD}"/>
              </a:ext>
            </a:extLst>
          </p:cNvPr>
          <p:cNvSpPr/>
          <p:nvPr/>
        </p:nvSpPr>
        <p:spPr>
          <a:xfrm>
            <a:off x="2783508" y="1903637"/>
            <a:ext cx="5663957" cy="131068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规模性 </a:t>
            </a:r>
            <a:r>
              <a:rPr lang="en-US" altLang="zh-CN" sz="1600" b="1" dirty="0">
                <a:latin typeface="微软雅黑" panose="020B0503020204020204" pitchFamily="34" charset="-122"/>
                <a:ea typeface="微软雅黑" panose="020B0503020204020204" pitchFamily="34" charset="-122"/>
              </a:rPr>
              <a:t>[Volume]</a:t>
            </a:r>
            <a:endParaRPr lang="zh-CN" altLang="en-US" sz="1600" b="1" dirty="0">
              <a:latin typeface="微软雅黑" panose="020B0503020204020204" pitchFamily="34" charset="-122"/>
              <a:ea typeface="微软雅黑" panose="020B0503020204020204" pitchFamily="34" charset="-122"/>
            </a:endParaRPr>
          </a:p>
          <a:p>
            <a:pPr marL="180000">
              <a:lnSpc>
                <a:spcPct val="125000"/>
              </a:lnSpc>
              <a:spcBef>
                <a:spcPts val="600"/>
              </a:spcBef>
            </a:pPr>
            <a:r>
              <a:rPr lang="zh-CN" altLang="en-US" sz="1600" dirty="0">
                <a:latin typeface="微软雅黑" panose="020B0503020204020204" pitchFamily="34" charset="-122"/>
                <a:ea typeface="微软雅黑" panose="020B0503020204020204" pitchFamily="34" charset="-122"/>
              </a:rPr>
              <a:t>大型数据集规模一般为</a:t>
            </a:r>
            <a:r>
              <a:rPr lang="en-US" altLang="zh-CN" sz="1600" dirty="0">
                <a:latin typeface="微软雅黑" panose="020B0503020204020204" pitchFamily="34" charset="-122"/>
                <a:ea typeface="微软雅黑" panose="020B0503020204020204" pitchFamily="34" charset="-122"/>
              </a:rPr>
              <a:t>TB</a:t>
            </a:r>
            <a:r>
              <a:rPr lang="zh-CN" altLang="en-US" sz="1600" dirty="0">
                <a:latin typeface="微软雅黑" panose="020B0503020204020204" pitchFamily="34" charset="-122"/>
                <a:ea typeface="微软雅黑" panose="020B0503020204020204" pitchFamily="34" charset="-122"/>
              </a:rPr>
              <a:t>（万亿字节）级左右，而大数据则是</a:t>
            </a:r>
            <a:r>
              <a:rPr lang="en-US" altLang="zh-CN" sz="1600" dirty="0">
                <a:latin typeface="微软雅黑" panose="020B0503020204020204" pitchFamily="34" charset="-122"/>
                <a:ea typeface="微软雅黑" panose="020B0503020204020204" pitchFamily="34" charset="-122"/>
              </a:rPr>
              <a:t>PB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TB</a:t>
            </a:r>
            <a:r>
              <a:rPr lang="zh-CN" altLang="en-US" sz="1600" dirty="0">
                <a:latin typeface="微软雅黑" panose="020B0503020204020204" pitchFamily="34" charset="-122"/>
                <a:ea typeface="微软雅黑" panose="020B0503020204020204" pitchFamily="34" charset="-122"/>
              </a:rPr>
              <a:t>）级至</a:t>
            </a:r>
            <a:r>
              <a:rPr lang="en-US" altLang="zh-CN" sz="1600" dirty="0">
                <a:latin typeface="微软雅黑" panose="020B0503020204020204" pitchFamily="34" charset="-122"/>
                <a:ea typeface="微软雅黑" panose="020B0503020204020204" pitchFamily="34" charset="-122"/>
              </a:rPr>
              <a:t>EB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PB</a:t>
            </a:r>
            <a:r>
              <a:rPr lang="zh-CN" altLang="en-US" sz="1600" dirty="0">
                <a:latin typeface="微软雅黑" panose="020B0503020204020204" pitchFamily="34" charset="-122"/>
                <a:ea typeface="微软雅黑" panose="020B0503020204020204" pitchFamily="34" charset="-122"/>
              </a:rPr>
              <a:t>）级。在交通研究中用到的数据不一定会到这个级别，主要是</a:t>
            </a:r>
            <a:r>
              <a:rPr lang="en-US" altLang="zh-CN" sz="1600" dirty="0">
                <a:latin typeface="微软雅黑" panose="020B0503020204020204" pitchFamily="34" charset="-122"/>
                <a:ea typeface="微软雅黑" panose="020B0503020204020204" pitchFamily="34" charset="-122"/>
              </a:rPr>
              <a:t>GB</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TB</a:t>
            </a:r>
            <a:r>
              <a:rPr lang="zh-CN" altLang="en-US" sz="1600" dirty="0">
                <a:latin typeface="微软雅黑" panose="020B0503020204020204" pitchFamily="34" charset="-122"/>
                <a:ea typeface="微软雅黑" panose="020B0503020204020204" pitchFamily="34" charset="-122"/>
              </a:rPr>
              <a:t>级别。</a:t>
            </a:r>
          </a:p>
        </p:txBody>
      </p:sp>
      <p:sp>
        <p:nvSpPr>
          <p:cNvPr id="19" name="矩形 18">
            <a:extLst>
              <a:ext uri="{FF2B5EF4-FFF2-40B4-BE49-F238E27FC236}">
                <a16:creationId xmlns:a16="http://schemas.microsoft.com/office/drawing/2014/main" id="{DB3FF02D-23E1-B149-8766-E35405549EBD}"/>
              </a:ext>
            </a:extLst>
          </p:cNvPr>
          <p:cNvSpPr/>
          <p:nvPr/>
        </p:nvSpPr>
        <p:spPr>
          <a:xfrm>
            <a:off x="1430917" y="3605675"/>
            <a:ext cx="4572000" cy="2431435"/>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400"/>
              </a:spcAft>
            </a:pPr>
            <a:r>
              <a:rPr lang="zh-CN" altLang="en-US" sz="1200" b="1" dirty="0">
                <a:solidFill>
                  <a:prstClr val="black"/>
                </a:solidFill>
                <a:latin typeface="微软雅黑" panose="020B0503020204020204" pitchFamily="34" charset="-122"/>
                <a:ea typeface="微软雅黑" panose="020B0503020204020204" pitchFamily="34" charset="-122"/>
              </a:rPr>
              <a:t>第</a:t>
            </a:r>
            <a:r>
              <a:rPr lang="en-US" altLang="zh-CN" sz="1200" b="1" dirty="0">
                <a:solidFill>
                  <a:prstClr val="black"/>
                </a:solidFill>
                <a:latin typeface="微软雅黑" panose="020B0503020204020204" pitchFamily="34" charset="-122"/>
                <a:ea typeface="微软雅黑" panose="020B0503020204020204" pitchFamily="34" charset="-122"/>
              </a:rPr>
              <a:t>1</a:t>
            </a:r>
            <a:r>
              <a:rPr lang="zh-CN" altLang="en-US" sz="1200" b="1" dirty="0">
                <a:solidFill>
                  <a:prstClr val="black"/>
                </a:solidFill>
                <a:latin typeface="微软雅黑" panose="020B0503020204020204" pitchFamily="34" charset="-122"/>
                <a:ea typeface="微软雅黑" panose="020B0503020204020204" pitchFamily="34" charset="-122"/>
              </a:rPr>
              <a:t>级 </a:t>
            </a:r>
            <a:r>
              <a:rPr lang="en-US" altLang="zh-CN" sz="1200" dirty="0">
                <a:solidFill>
                  <a:prstClr val="black"/>
                </a:solidFill>
                <a:latin typeface="微软雅黑" panose="020B0503020204020204" pitchFamily="34" charset="-122"/>
                <a:ea typeface="微软雅黑" panose="020B0503020204020204" pitchFamily="34" charset="-122"/>
              </a:rPr>
              <a:t>1B</a:t>
            </a:r>
            <a:r>
              <a:rPr lang="zh-CN" altLang="en-US" sz="1200" dirty="0">
                <a:solidFill>
                  <a:prstClr val="black"/>
                </a:solidFill>
                <a:latin typeface="微软雅黑" panose="020B0503020204020204" pitchFamily="34" charset="-122"/>
                <a:ea typeface="微软雅黑" panose="020B0503020204020204" pitchFamily="34" charset="-122"/>
              </a:rPr>
              <a:t>（字节） </a:t>
            </a:r>
            <a:r>
              <a:rPr lang="en-US" altLang="zh-CN" sz="1200" dirty="0">
                <a:solidFill>
                  <a:prstClr val="black"/>
                </a:solidFill>
                <a:latin typeface="微软雅黑" panose="020B0503020204020204" pitchFamily="34" charset="-122"/>
                <a:ea typeface="微软雅黑" panose="020B0503020204020204" pitchFamily="34" charset="-122"/>
              </a:rPr>
              <a:t>= 8bit</a:t>
            </a:r>
          </a:p>
          <a:p>
            <a:pPr lvl="0">
              <a:spcAft>
                <a:spcPts val="400"/>
              </a:spcAft>
            </a:pPr>
            <a:r>
              <a:rPr lang="zh-CN" altLang="en-US" sz="1200" b="1" dirty="0">
                <a:solidFill>
                  <a:prstClr val="black"/>
                </a:solidFill>
                <a:latin typeface="微软雅黑" panose="020B0503020204020204" pitchFamily="34" charset="-122"/>
                <a:ea typeface="微软雅黑" panose="020B0503020204020204" pitchFamily="34" charset="-122"/>
              </a:rPr>
              <a:t>第</a:t>
            </a:r>
            <a:r>
              <a:rPr lang="en-US" altLang="zh-CN" sz="1200" b="1" dirty="0">
                <a:solidFill>
                  <a:prstClr val="black"/>
                </a:solidFill>
                <a:latin typeface="微软雅黑" panose="020B0503020204020204" pitchFamily="34" charset="-122"/>
                <a:ea typeface="微软雅黑" panose="020B0503020204020204" pitchFamily="34" charset="-122"/>
              </a:rPr>
              <a:t>2</a:t>
            </a:r>
            <a:r>
              <a:rPr lang="zh-CN" altLang="en-US" sz="1200" b="1" dirty="0">
                <a:solidFill>
                  <a:prstClr val="black"/>
                </a:solidFill>
                <a:latin typeface="微软雅黑" panose="020B0503020204020204" pitchFamily="34" charset="-122"/>
                <a:ea typeface="微软雅黑" panose="020B0503020204020204" pitchFamily="34" charset="-122"/>
              </a:rPr>
              <a:t>级 </a:t>
            </a:r>
            <a:r>
              <a:rPr lang="en-US" altLang="zh-CN" sz="1200" dirty="0">
                <a:solidFill>
                  <a:prstClr val="black"/>
                </a:solidFill>
                <a:latin typeface="微软雅黑" panose="020B0503020204020204" pitchFamily="34" charset="-122"/>
                <a:ea typeface="微软雅黑" panose="020B0503020204020204" pitchFamily="34" charset="-122"/>
              </a:rPr>
              <a:t>1KB</a:t>
            </a:r>
            <a:r>
              <a:rPr lang="zh-CN" altLang="en-US" sz="1200" dirty="0">
                <a:solidFill>
                  <a:prstClr val="black"/>
                </a:solidFill>
                <a:latin typeface="微软雅黑" panose="020B0503020204020204" pitchFamily="34" charset="-122"/>
                <a:ea typeface="微软雅黑" panose="020B0503020204020204" pitchFamily="34" charset="-122"/>
              </a:rPr>
              <a:t>（千字节） </a:t>
            </a:r>
            <a:r>
              <a:rPr lang="en-US" altLang="zh-CN" sz="1200" dirty="0">
                <a:solidFill>
                  <a:prstClr val="black"/>
                </a:solidFill>
                <a:latin typeface="微软雅黑" panose="020B0503020204020204" pitchFamily="34" charset="-122"/>
                <a:ea typeface="微软雅黑" panose="020B0503020204020204" pitchFamily="34" charset="-122"/>
              </a:rPr>
              <a:t>= 1024B</a:t>
            </a:r>
          </a:p>
          <a:p>
            <a:pPr lvl="0">
              <a:spcAft>
                <a:spcPts val="400"/>
              </a:spcAft>
            </a:pPr>
            <a:r>
              <a:rPr lang="zh-CN" altLang="en-US" sz="1200" b="1" dirty="0">
                <a:solidFill>
                  <a:prstClr val="black"/>
                </a:solidFill>
                <a:latin typeface="微软雅黑" panose="020B0503020204020204" pitchFamily="34" charset="-122"/>
                <a:ea typeface="微软雅黑" panose="020B0503020204020204" pitchFamily="34" charset="-122"/>
              </a:rPr>
              <a:t>第</a:t>
            </a:r>
            <a:r>
              <a:rPr lang="en-US" altLang="zh-CN" sz="1200" b="1" dirty="0">
                <a:solidFill>
                  <a:prstClr val="black"/>
                </a:solidFill>
                <a:latin typeface="微软雅黑" panose="020B0503020204020204" pitchFamily="34" charset="-122"/>
                <a:ea typeface="微软雅黑" panose="020B0503020204020204" pitchFamily="34" charset="-122"/>
              </a:rPr>
              <a:t>3</a:t>
            </a:r>
            <a:r>
              <a:rPr lang="zh-CN" altLang="en-US" sz="1200" b="1" dirty="0">
                <a:solidFill>
                  <a:prstClr val="black"/>
                </a:solidFill>
                <a:latin typeface="微软雅黑" panose="020B0503020204020204" pitchFamily="34" charset="-122"/>
                <a:ea typeface="微软雅黑" panose="020B0503020204020204" pitchFamily="34" charset="-122"/>
              </a:rPr>
              <a:t>级 </a:t>
            </a:r>
            <a:r>
              <a:rPr lang="en-US" altLang="zh-CN" sz="1200" dirty="0">
                <a:solidFill>
                  <a:prstClr val="black"/>
                </a:solidFill>
                <a:latin typeface="微软雅黑" panose="020B0503020204020204" pitchFamily="34" charset="-122"/>
                <a:ea typeface="微软雅黑" panose="020B0503020204020204" pitchFamily="34" charset="-122"/>
              </a:rPr>
              <a:t>1MB</a:t>
            </a:r>
            <a:r>
              <a:rPr lang="zh-CN" altLang="en-US" sz="1200" dirty="0">
                <a:solidFill>
                  <a:prstClr val="black"/>
                </a:solidFill>
                <a:latin typeface="微软雅黑" panose="020B0503020204020204" pitchFamily="34" charset="-122"/>
                <a:ea typeface="微软雅黑" panose="020B0503020204020204" pitchFamily="34" charset="-122"/>
              </a:rPr>
              <a:t>（兆字节 简称 兆） </a:t>
            </a:r>
            <a:r>
              <a:rPr lang="en-US" altLang="zh-CN" sz="1200" dirty="0">
                <a:solidFill>
                  <a:prstClr val="black"/>
                </a:solidFill>
                <a:latin typeface="微软雅黑" panose="020B0503020204020204" pitchFamily="34" charset="-122"/>
                <a:ea typeface="微软雅黑" panose="020B0503020204020204" pitchFamily="34" charset="-122"/>
              </a:rPr>
              <a:t>= 1024KB</a:t>
            </a:r>
          </a:p>
          <a:p>
            <a:pPr lvl="0">
              <a:spcAft>
                <a:spcPts val="400"/>
              </a:spcAft>
            </a:pPr>
            <a:r>
              <a:rPr lang="zh-CN" altLang="en-US" sz="1200" b="1" dirty="0">
                <a:solidFill>
                  <a:prstClr val="black"/>
                </a:solidFill>
                <a:latin typeface="微软雅黑" panose="020B0503020204020204" pitchFamily="34" charset="-122"/>
                <a:ea typeface="微软雅黑" panose="020B0503020204020204" pitchFamily="34" charset="-122"/>
              </a:rPr>
              <a:t>第</a:t>
            </a:r>
            <a:r>
              <a:rPr lang="en-US" altLang="zh-CN" sz="1200" b="1" dirty="0">
                <a:solidFill>
                  <a:prstClr val="black"/>
                </a:solidFill>
                <a:latin typeface="微软雅黑" panose="020B0503020204020204" pitchFamily="34" charset="-122"/>
                <a:ea typeface="微软雅黑" panose="020B0503020204020204" pitchFamily="34" charset="-122"/>
              </a:rPr>
              <a:t>4</a:t>
            </a:r>
            <a:r>
              <a:rPr lang="zh-CN" altLang="en-US" sz="1200" b="1" dirty="0">
                <a:solidFill>
                  <a:prstClr val="black"/>
                </a:solidFill>
                <a:latin typeface="微软雅黑" panose="020B0503020204020204" pitchFamily="34" charset="-122"/>
                <a:ea typeface="微软雅黑" panose="020B0503020204020204" pitchFamily="34" charset="-122"/>
              </a:rPr>
              <a:t>级 </a:t>
            </a:r>
            <a:r>
              <a:rPr lang="en-US" altLang="zh-CN" sz="1200" dirty="0">
                <a:solidFill>
                  <a:prstClr val="black"/>
                </a:solidFill>
                <a:latin typeface="微软雅黑" panose="020B0503020204020204" pitchFamily="34" charset="-122"/>
                <a:ea typeface="微软雅黑" panose="020B0503020204020204" pitchFamily="34" charset="-122"/>
              </a:rPr>
              <a:t>1GB</a:t>
            </a:r>
            <a:r>
              <a:rPr lang="zh-CN" altLang="en-US" sz="1200" dirty="0">
                <a:solidFill>
                  <a:prstClr val="black"/>
                </a:solidFill>
                <a:latin typeface="微软雅黑" panose="020B0503020204020204" pitchFamily="34" charset="-122"/>
                <a:ea typeface="微软雅黑" panose="020B0503020204020204" pitchFamily="34" charset="-122"/>
              </a:rPr>
              <a:t>（吉字节 又称 千兆） </a:t>
            </a:r>
            <a:r>
              <a:rPr lang="en-US" altLang="zh-CN" sz="1200" dirty="0">
                <a:solidFill>
                  <a:prstClr val="black"/>
                </a:solidFill>
                <a:latin typeface="微软雅黑" panose="020B0503020204020204" pitchFamily="34" charset="-122"/>
                <a:ea typeface="微软雅黑" panose="020B0503020204020204" pitchFamily="34" charset="-122"/>
              </a:rPr>
              <a:t>= 1024MB</a:t>
            </a:r>
          </a:p>
          <a:p>
            <a:pPr lvl="0">
              <a:spcAft>
                <a:spcPts val="400"/>
              </a:spcAft>
            </a:pPr>
            <a:r>
              <a:rPr lang="zh-CN" altLang="en-US" sz="1200" b="1" dirty="0">
                <a:solidFill>
                  <a:prstClr val="black"/>
                </a:solidFill>
                <a:latin typeface="微软雅黑" panose="020B0503020204020204" pitchFamily="34" charset="-122"/>
                <a:ea typeface="微软雅黑" panose="020B0503020204020204" pitchFamily="34" charset="-122"/>
              </a:rPr>
              <a:t>第</a:t>
            </a:r>
            <a:r>
              <a:rPr lang="en-US" altLang="zh-CN" sz="1200" b="1" dirty="0">
                <a:solidFill>
                  <a:prstClr val="black"/>
                </a:solidFill>
                <a:latin typeface="微软雅黑" panose="020B0503020204020204" pitchFamily="34" charset="-122"/>
                <a:ea typeface="微软雅黑" panose="020B0503020204020204" pitchFamily="34" charset="-122"/>
              </a:rPr>
              <a:t>5</a:t>
            </a:r>
            <a:r>
              <a:rPr lang="zh-CN" altLang="en-US" sz="1200" b="1" dirty="0">
                <a:solidFill>
                  <a:prstClr val="black"/>
                </a:solidFill>
                <a:latin typeface="微软雅黑" panose="020B0503020204020204" pitchFamily="34" charset="-122"/>
                <a:ea typeface="微软雅黑" panose="020B0503020204020204" pitchFamily="34" charset="-122"/>
              </a:rPr>
              <a:t>级 </a:t>
            </a:r>
            <a:r>
              <a:rPr lang="en-US" altLang="zh-CN" sz="1200" dirty="0">
                <a:solidFill>
                  <a:prstClr val="black"/>
                </a:solidFill>
                <a:latin typeface="微软雅黑" panose="020B0503020204020204" pitchFamily="34" charset="-122"/>
                <a:ea typeface="微软雅黑" panose="020B0503020204020204" pitchFamily="34" charset="-122"/>
              </a:rPr>
              <a:t>1TB</a:t>
            </a:r>
            <a:r>
              <a:rPr lang="zh-CN" altLang="en-US" sz="1200" dirty="0">
                <a:solidFill>
                  <a:prstClr val="black"/>
                </a:solidFill>
                <a:latin typeface="微软雅黑" panose="020B0503020204020204" pitchFamily="34" charset="-122"/>
                <a:ea typeface="微软雅黑" panose="020B0503020204020204" pitchFamily="34" charset="-122"/>
              </a:rPr>
              <a:t>（万亿字节 又称 太字节） </a:t>
            </a:r>
            <a:r>
              <a:rPr lang="en-US" altLang="zh-CN" sz="1200" dirty="0">
                <a:solidFill>
                  <a:prstClr val="black"/>
                </a:solidFill>
                <a:latin typeface="微软雅黑" panose="020B0503020204020204" pitchFamily="34" charset="-122"/>
                <a:ea typeface="微软雅黑" panose="020B0503020204020204" pitchFamily="34" charset="-122"/>
              </a:rPr>
              <a:t>= 1024GB</a:t>
            </a:r>
          </a:p>
          <a:p>
            <a:pPr lvl="0">
              <a:spcAft>
                <a:spcPts val="400"/>
              </a:spcAft>
            </a:pPr>
            <a:r>
              <a:rPr lang="zh-CN" altLang="en-US" sz="1400" b="1" dirty="0">
                <a:solidFill>
                  <a:srgbClr val="FF0000"/>
                </a:solidFill>
                <a:latin typeface="微软雅黑" panose="020B0503020204020204" pitchFamily="34" charset="-122"/>
                <a:ea typeface="微软雅黑" panose="020B0503020204020204" pitchFamily="34" charset="-122"/>
              </a:rPr>
              <a:t>第</a:t>
            </a:r>
            <a:r>
              <a:rPr lang="en-US" altLang="zh-CN" sz="1400" b="1" dirty="0">
                <a:solidFill>
                  <a:srgbClr val="FF0000"/>
                </a:solidFill>
                <a:latin typeface="微软雅黑" panose="020B0503020204020204" pitchFamily="34" charset="-122"/>
                <a:ea typeface="微软雅黑" panose="020B0503020204020204" pitchFamily="34" charset="-122"/>
              </a:rPr>
              <a:t>6</a:t>
            </a:r>
            <a:r>
              <a:rPr lang="zh-CN" altLang="en-US" sz="1400" b="1" dirty="0">
                <a:solidFill>
                  <a:srgbClr val="FF0000"/>
                </a:solidFill>
                <a:latin typeface="微软雅黑" panose="020B0503020204020204" pitchFamily="34" charset="-122"/>
                <a:ea typeface="微软雅黑" panose="020B0503020204020204" pitchFamily="34" charset="-122"/>
              </a:rPr>
              <a:t>级 </a:t>
            </a:r>
            <a:r>
              <a:rPr lang="en-US" altLang="zh-CN" sz="1400" dirty="0">
                <a:solidFill>
                  <a:srgbClr val="FF0000"/>
                </a:solidFill>
                <a:latin typeface="微软雅黑" panose="020B0503020204020204" pitchFamily="34" charset="-122"/>
                <a:ea typeface="微软雅黑" panose="020B0503020204020204" pitchFamily="34" charset="-122"/>
              </a:rPr>
              <a:t>1PB</a:t>
            </a:r>
            <a:r>
              <a:rPr lang="zh-CN" altLang="en-US" sz="1400" dirty="0">
                <a:solidFill>
                  <a:srgbClr val="FF0000"/>
                </a:solidFill>
                <a:latin typeface="微软雅黑" panose="020B0503020204020204" pitchFamily="34" charset="-122"/>
                <a:ea typeface="微软雅黑" panose="020B0503020204020204" pitchFamily="34" charset="-122"/>
              </a:rPr>
              <a:t>（千万亿字节 拍字节） </a:t>
            </a:r>
            <a:r>
              <a:rPr lang="en-US" altLang="zh-CN" sz="1400" dirty="0">
                <a:solidFill>
                  <a:srgbClr val="FF0000"/>
                </a:solidFill>
                <a:latin typeface="微软雅黑" panose="020B0503020204020204" pitchFamily="34" charset="-122"/>
                <a:ea typeface="微软雅黑" panose="020B0503020204020204" pitchFamily="34" charset="-122"/>
              </a:rPr>
              <a:t>= 1024TB</a:t>
            </a:r>
          </a:p>
          <a:p>
            <a:pPr lvl="0">
              <a:spcAft>
                <a:spcPts val="400"/>
              </a:spcAft>
            </a:pPr>
            <a:r>
              <a:rPr lang="zh-CN" altLang="en-US" sz="1200" b="1" dirty="0">
                <a:solidFill>
                  <a:prstClr val="black"/>
                </a:solidFill>
                <a:latin typeface="微软雅黑" panose="020B0503020204020204" pitchFamily="34" charset="-122"/>
                <a:ea typeface="微软雅黑" panose="020B0503020204020204" pitchFamily="34" charset="-122"/>
              </a:rPr>
              <a:t>第</a:t>
            </a:r>
            <a:r>
              <a:rPr lang="en-US" altLang="zh-CN" sz="1200" b="1" dirty="0">
                <a:solidFill>
                  <a:prstClr val="black"/>
                </a:solidFill>
                <a:latin typeface="微软雅黑" panose="020B0503020204020204" pitchFamily="34" charset="-122"/>
                <a:ea typeface="微软雅黑" panose="020B0503020204020204" pitchFamily="34" charset="-122"/>
              </a:rPr>
              <a:t>7</a:t>
            </a:r>
            <a:r>
              <a:rPr lang="zh-CN" altLang="en-US" sz="1200" b="1" dirty="0">
                <a:solidFill>
                  <a:prstClr val="black"/>
                </a:solidFill>
                <a:latin typeface="微软雅黑" panose="020B0503020204020204" pitchFamily="34" charset="-122"/>
                <a:ea typeface="微软雅黑" panose="020B0503020204020204" pitchFamily="34" charset="-122"/>
              </a:rPr>
              <a:t>级 </a:t>
            </a:r>
            <a:r>
              <a:rPr lang="en-US" altLang="zh-CN" sz="1200" dirty="0">
                <a:solidFill>
                  <a:prstClr val="black"/>
                </a:solidFill>
                <a:latin typeface="微软雅黑" panose="020B0503020204020204" pitchFamily="34" charset="-122"/>
                <a:ea typeface="微软雅黑" panose="020B0503020204020204" pitchFamily="34" charset="-122"/>
              </a:rPr>
              <a:t>1EB</a:t>
            </a:r>
            <a:r>
              <a:rPr lang="zh-CN" altLang="en-US" sz="1200" dirty="0">
                <a:solidFill>
                  <a:prstClr val="black"/>
                </a:solidFill>
                <a:latin typeface="微软雅黑" panose="020B0503020204020204" pitchFamily="34" charset="-122"/>
                <a:ea typeface="微软雅黑" panose="020B0503020204020204" pitchFamily="34" charset="-122"/>
              </a:rPr>
              <a:t>（百亿亿字节  艾字节） </a:t>
            </a:r>
            <a:r>
              <a:rPr lang="en-US" altLang="zh-CN" sz="1200" dirty="0">
                <a:solidFill>
                  <a:prstClr val="black"/>
                </a:solidFill>
                <a:latin typeface="微软雅黑" panose="020B0503020204020204" pitchFamily="34" charset="-122"/>
                <a:ea typeface="微软雅黑" panose="020B0503020204020204" pitchFamily="34" charset="-122"/>
              </a:rPr>
              <a:t>= 1024PB</a:t>
            </a:r>
          </a:p>
          <a:p>
            <a:pPr lvl="0">
              <a:spcAft>
                <a:spcPts val="400"/>
              </a:spcAft>
            </a:pPr>
            <a:r>
              <a:rPr lang="zh-CN" altLang="en-US" sz="1200" b="1" dirty="0">
                <a:solidFill>
                  <a:prstClr val="black"/>
                </a:solidFill>
                <a:latin typeface="微软雅黑" panose="020B0503020204020204" pitchFamily="34" charset="-122"/>
                <a:ea typeface="微软雅黑" panose="020B0503020204020204" pitchFamily="34" charset="-122"/>
              </a:rPr>
              <a:t>第</a:t>
            </a:r>
            <a:r>
              <a:rPr lang="en-US" altLang="zh-CN" sz="1200" b="1" dirty="0">
                <a:solidFill>
                  <a:prstClr val="black"/>
                </a:solidFill>
                <a:latin typeface="微软雅黑" panose="020B0503020204020204" pitchFamily="34" charset="-122"/>
                <a:ea typeface="微软雅黑" panose="020B0503020204020204" pitchFamily="34" charset="-122"/>
              </a:rPr>
              <a:t>8</a:t>
            </a:r>
            <a:r>
              <a:rPr lang="zh-CN" altLang="en-US" sz="1200" b="1" dirty="0">
                <a:solidFill>
                  <a:prstClr val="black"/>
                </a:solidFill>
                <a:latin typeface="微软雅黑" panose="020B0503020204020204" pitchFamily="34" charset="-122"/>
                <a:ea typeface="微软雅黑" panose="020B0503020204020204" pitchFamily="34" charset="-122"/>
              </a:rPr>
              <a:t>级 </a:t>
            </a:r>
            <a:r>
              <a:rPr lang="en-US" altLang="zh-CN" sz="1200" dirty="0">
                <a:solidFill>
                  <a:prstClr val="black"/>
                </a:solidFill>
                <a:latin typeface="微软雅黑" panose="020B0503020204020204" pitchFamily="34" charset="-122"/>
                <a:ea typeface="微软雅黑" panose="020B0503020204020204" pitchFamily="34" charset="-122"/>
              </a:rPr>
              <a:t>1ZB</a:t>
            </a:r>
            <a:r>
              <a:rPr lang="zh-CN" altLang="en-US" sz="1200" dirty="0">
                <a:solidFill>
                  <a:prstClr val="black"/>
                </a:solidFill>
                <a:latin typeface="微软雅黑" panose="020B0503020204020204" pitchFamily="34" charset="-122"/>
                <a:ea typeface="微软雅黑" panose="020B0503020204020204" pitchFamily="34" charset="-122"/>
              </a:rPr>
              <a:t>（十万亿亿字节  泽字节） </a:t>
            </a:r>
            <a:r>
              <a:rPr lang="en-US" altLang="zh-CN" sz="1200" dirty="0">
                <a:solidFill>
                  <a:prstClr val="black"/>
                </a:solidFill>
                <a:latin typeface="微软雅黑" panose="020B0503020204020204" pitchFamily="34" charset="-122"/>
                <a:ea typeface="微软雅黑" panose="020B0503020204020204" pitchFamily="34" charset="-122"/>
              </a:rPr>
              <a:t>= 1024EB</a:t>
            </a:r>
          </a:p>
          <a:p>
            <a:pPr lvl="0">
              <a:spcAft>
                <a:spcPts val="400"/>
              </a:spcAft>
            </a:pPr>
            <a:r>
              <a:rPr lang="zh-CN" altLang="en-US" sz="1200" b="1" dirty="0">
                <a:solidFill>
                  <a:prstClr val="black"/>
                </a:solidFill>
                <a:latin typeface="微软雅黑" panose="020B0503020204020204" pitchFamily="34" charset="-122"/>
                <a:ea typeface="微软雅黑" panose="020B0503020204020204" pitchFamily="34" charset="-122"/>
              </a:rPr>
              <a:t>第</a:t>
            </a:r>
            <a:r>
              <a:rPr lang="en-US" altLang="zh-CN" sz="1200" b="1" dirty="0">
                <a:solidFill>
                  <a:prstClr val="black"/>
                </a:solidFill>
                <a:latin typeface="微软雅黑" panose="020B0503020204020204" pitchFamily="34" charset="-122"/>
                <a:ea typeface="微软雅黑" panose="020B0503020204020204" pitchFamily="34" charset="-122"/>
              </a:rPr>
              <a:t>9</a:t>
            </a:r>
            <a:r>
              <a:rPr lang="zh-CN" altLang="en-US" sz="1200" b="1" dirty="0">
                <a:solidFill>
                  <a:prstClr val="black"/>
                </a:solidFill>
                <a:latin typeface="微软雅黑" panose="020B0503020204020204" pitchFamily="34" charset="-122"/>
                <a:ea typeface="微软雅黑" panose="020B0503020204020204" pitchFamily="34" charset="-122"/>
              </a:rPr>
              <a:t>级 </a:t>
            </a:r>
            <a:r>
              <a:rPr lang="en-US" altLang="zh-CN" sz="1200" dirty="0">
                <a:solidFill>
                  <a:prstClr val="black"/>
                </a:solidFill>
                <a:latin typeface="微软雅黑" panose="020B0503020204020204" pitchFamily="34" charset="-122"/>
                <a:ea typeface="微软雅黑" panose="020B0503020204020204" pitchFamily="34" charset="-122"/>
              </a:rPr>
              <a:t>1YB</a:t>
            </a:r>
            <a:r>
              <a:rPr lang="zh-CN" altLang="en-US" sz="1200" dirty="0">
                <a:solidFill>
                  <a:prstClr val="black"/>
                </a:solidFill>
                <a:latin typeface="微软雅黑" panose="020B0503020204020204" pitchFamily="34" charset="-122"/>
                <a:ea typeface="微软雅黑" panose="020B0503020204020204" pitchFamily="34" charset="-122"/>
              </a:rPr>
              <a:t>（一亿亿亿字节  尧字节） </a:t>
            </a:r>
            <a:r>
              <a:rPr lang="en-US" altLang="zh-CN" sz="1200" dirty="0">
                <a:solidFill>
                  <a:prstClr val="black"/>
                </a:solidFill>
                <a:latin typeface="微软雅黑" panose="020B0503020204020204" pitchFamily="34" charset="-122"/>
                <a:ea typeface="微软雅黑" panose="020B0503020204020204" pitchFamily="34" charset="-122"/>
              </a:rPr>
              <a:t>= 1024ZB</a:t>
            </a:r>
          </a:p>
          <a:p>
            <a:pPr lvl="0">
              <a:spcAft>
                <a:spcPts val="400"/>
              </a:spcAft>
            </a:pPr>
            <a:r>
              <a:rPr lang="zh-CN" altLang="en-US" sz="1200" b="1" dirty="0">
                <a:solidFill>
                  <a:prstClr val="black"/>
                </a:solidFill>
                <a:latin typeface="微软雅黑" panose="020B0503020204020204" pitchFamily="34" charset="-122"/>
                <a:ea typeface="微软雅黑" panose="020B0503020204020204" pitchFamily="34" charset="-122"/>
              </a:rPr>
              <a:t>第</a:t>
            </a:r>
            <a:r>
              <a:rPr lang="en-US" altLang="zh-CN" sz="1200" b="1" dirty="0">
                <a:solidFill>
                  <a:prstClr val="black"/>
                </a:solidFill>
                <a:latin typeface="微软雅黑" panose="020B0503020204020204" pitchFamily="34" charset="-122"/>
                <a:ea typeface="微软雅黑" panose="020B0503020204020204" pitchFamily="34" charset="-122"/>
              </a:rPr>
              <a:t>10</a:t>
            </a:r>
            <a:r>
              <a:rPr lang="zh-CN" altLang="en-US" sz="1200" b="1" dirty="0">
                <a:solidFill>
                  <a:prstClr val="black"/>
                </a:solidFill>
                <a:latin typeface="微软雅黑" panose="020B0503020204020204" pitchFamily="34" charset="-122"/>
                <a:ea typeface="微软雅黑" panose="020B0503020204020204" pitchFamily="34" charset="-122"/>
              </a:rPr>
              <a:t>级 </a:t>
            </a:r>
            <a:r>
              <a:rPr lang="en-US" altLang="zh-CN" sz="1200" dirty="0">
                <a:solidFill>
                  <a:prstClr val="black"/>
                </a:solidFill>
                <a:latin typeface="微软雅黑" panose="020B0503020204020204" pitchFamily="34" charset="-122"/>
                <a:ea typeface="微软雅黑" panose="020B0503020204020204" pitchFamily="34" charset="-122"/>
              </a:rPr>
              <a:t>1BB</a:t>
            </a:r>
            <a:r>
              <a:rPr lang="zh-CN" altLang="en-US" sz="1200" dirty="0">
                <a:solidFill>
                  <a:prstClr val="black"/>
                </a:solidFill>
                <a:latin typeface="微软雅黑" panose="020B0503020204020204" pitchFamily="34" charset="-122"/>
                <a:ea typeface="微软雅黑" panose="020B0503020204020204" pitchFamily="34" charset="-122"/>
              </a:rPr>
              <a:t>（一千亿亿亿字节 ） </a:t>
            </a:r>
            <a:r>
              <a:rPr lang="en-US" altLang="zh-CN" sz="1200" dirty="0">
                <a:solidFill>
                  <a:prstClr val="black"/>
                </a:solidFill>
                <a:latin typeface="微软雅黑" panose="020B0503020204020204" pitchFamily="34" charset="-122"/>
                <a:ea typeface="微软雅黑" panose="020B0503020204020204" pitchFamily="34" charset="-122"/>
              </a:rPr>
              <a:t>= 1024YB</a:t>
            </a:r>
            <a:endParaRPr lang="en-US" altLang="zh-CN" sz="1400" dirty="0">
              <a:solidFill>
                <a:prstClr val="black"/>
              </a:solidFill>
              <a:latin typeface="微软雅黑" panose="020B0503020204020204" pitchFamily="34" charset="-122"/>
              <a:ea typeface="微软雅黑" panose="020B0503020204020204" pitchFamily="34" charset="-122"/>
            </a:endParaRPr>
          </a:p>
        </p:txBody>
      </p:sp>
      <p:cxnSp>
        <p:nvCxnSpPr>
          <p:cNvPr id="20" name="直接连接符 40">
            <a:extLst>
              <a:ext uri="{FF2B5EF4-FFF2-40B4-BE49-F238E27FC236}">
                <a16:creationId xmlns:a16="http://schemas.microsoft.com/office/drawing/2014/main" id="{404C2491-FE8A-1942-B802-D0BFB9DDC934}"/>
              </a:ext>
            </a:extLst>
          </p:cNvPr>
          <p:cNvCxnSpPr/>
          <p:nvPr/>
        </p:nvCxnSpPr>
        <p:spPr>
          <a:xfrm>
            <a:off x="1154706" y="3489124"/>
            <a:ext cx="6959133" cy="0"/>
          </a:xfrm>
          <a:prstGeom prst="line">
            <a:avLst/>
          </a:prstGeom>
          <a:ln>
            <a:solidFill>
              <a:schemeClr val="bg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页脚占位符 4">
            <a:extLst>
              <a:ext uri="{FF2B5EF4-FFF2-40B4-BE49-F238E27FC236}">
                <a16:creationId xmlns:a16="http://schemas.microsoft.com/office/drawing/2014/main" id="{57A52BD0-4219-3245-9210-E56A61CC7476}"/>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4168602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50</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数据预处理</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C0B2963-CB83-0F42-8386-82C1A0A7DFB6}"/>
                  </a:ext>
                </a:extLst>
              </p:cNvPr>
              <p:cNvSpPr/>
              <p:nvPr/>
            </p:nvSpPr>
            <p:spPr>
              <a:xfrm>
                <a:off x="591420" y="2163671"/>
                <a:ext cx="4572000" cy="2271135"/>
              </a:xfrm>
              <a:prstGeom prst="rect">
                <a:avLst/>
              </a:prstGeom>
            </p:spPr>
            <p:txBody>
              <a:bodyPr>
                <a:spAutoFit/>
              </a:bodyPr>
              <a:lstStyle/>
              <a:p>
                <a:pPr marL="671513" lvl="1" indent="-214313" algn="just">
                  <a:lnSpc>
                    <a:spcPct val="150000"/>
                  </a:lnSpc>
                  <a:buFont typeface="Wingdings" panose="05000000000000000000" pitchFamily="2" charset="2"/>
                  <a:buChar char="ü"/>
                </a:pPr>
                <a:r>
                  <a:rPr lang="zh-CN" altLang="zh-CN" b="1" dirty="0">
                    <a:latin typeface="微软雅黑" panose="020B0503020204020204" pitchFamily="34" charset="-122"/>
                    <a:ea typeface="微软雅黑" panose="020B0503020204020204" pitchFamily="34" charset="-122"/>
                  </a:rPr>
                  <a:t>数据质量</a:t>
                </a:r>
                <a:r>
                  <a:rPr lang="zh-CN" altLang="en-US" b="1" dirty="0">
                    <a:latin typeface="微软雅黑" panose="020B0503020204020204" pitchFamily="34" charset="-122"/>
                    <a:ea typeface="微软雅黑" panose="020B0503020204020204" pitchFamily="34" charset="-122"/>
                  </a:rPr>
                  <a:t>衡量指标</a:t>
                </a: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    </a:t>
                </a:r>
              </a:p>
              <a:p>
                <a:pPr algn="just">
                  <a:lnSpc>
                    <a:spcPct val="150000"/>
                  </a:lnSpc>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缺失数据比例</a:t>
                </a:r>
                <a:r>
                  <a:rPr lang="en-US" altLang="zh-CN" sz="1600" dirty="0">
                    <a:latin typeface="微软雅黑" panose="020B0503020204020204" pitchFamily="34" charset="-122"/>
                    <a:ea typeface="微软雅黑" panose="020B0503020204020204" pitchFamily="34" charset="-122"/>
                  </a:rPr>
                  <a:t>=</a:t>
                </a:r>
                <a14:m>
                  <m:oMath xmlns:m="http://schemas.openxmlformats.org/officeDocument/2006/math">
                    <m:f>
                      <m:fPr>
                        <m:ctrlPr>
                          <a:rPr lang="zh-CN" altLang="zh-CN" sz="1600" i="1">
                            <a:latin typeface="Cambria Math" panose="02040503050406030204" pitchFamily="18" charset="0"/>
                            <a:ea typeface="微软雅黑" panose="020B0503020204020204" pitchFamily="34" charset="-122"/>
                          </a:rPr>
                        </m:ctrlPr>
                      </m:fPr>
                      <m:num>
                        <m:r>
                          <a:rPr lang="zh-CN" altLang="zh-CN" sz="1600">
                            <a:latin typeface="Cambria Math" panose="02040503050406030204" pitchFamily="18" charset="0"/>
                            <a:ea typeface="微软雅黑" panose="020B0503020204020204" pitchFamily="34" charset="-122"/>
                          </a:rPr>
                          <m:t>缺失数据总量</m:t>
                        </m:r>
                      </m:num>
                      <m:den>
                        <m:r>
                          <a:rPr lang="zh-CN" altLang="zh-CN" sz="1600">
                            <a:latin typeface="Cambria Math" panose="02040503050406030204" pitchFamily="18" charset="0"/>
                            <a:ea typeface="微软雅黑" panose="020B0503020204020204" pitchFamily="34" charset="-122"/>
                          </a:rPr>
                          <m:t>数据总量</m:t>
                        </m:r>
                      </m:den>
                    </m:f>
                  </m:oMath>
                </a14:m>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数据</a:t>
                </a:r>
                <a:r>
                  <a:rPr lang="zh-CN" altLang="zh-CN" sz="1600" dirty="0">
                    <a:latin typeface="微软雅黑" panose="020B0503020204020204" pitchFamily="34" charset="-122"/>
                    <a:ea typeface="微软雅黑" panose="020B0503020204020204" pitchFamily="34" charset="-122"/>
                  </a:rPr>
                  <a:t>有效</a:t>
                </a:r>
                <a:r>
                  <a:rPr lang="zh-CN" altLang="en-US" sz="1600" dirty="0">
                    <a:latin typeface="微软雅黑" panose="020B0503020204020204" pitchFamily="34" charset="-122"/>
                    <a:ea typeface="微软雅黑" panose="020B0503020204020204" pitchFamily="34" charset="-122"/>
                  </a:rPr>
                  <a:t>率</a:t>
                </a:r>
                <a:r>
                  <a:rPr lang="en-US" altLang="zh-CN" sz="1600" dirty="0">
                    <a:latin typeface="微软雅黑" panose="020B0503020204020204" pitchFamily="34" charset="-122"/>
                    <a:ea typeface="微软雅黑" panose="020B0503020204020204" pitchFamily="34" charset="-122"/>
                  </a:rPr>
                  <a:t>=</a:t>
                </a:r>
                <a14:m>
                  <m:oMath xmlns:m="http://schemas.openxmlformats.org/officeDocument/2006/math">
                    <m:f>
                      <m:fPr>
                        <m:ctrlPr>
                          <a:rPr lang="zh-CN" altLang="zh-CN" sz="1600" i="1">
                            <a:latin typeface="Cambria Math" panose="02040503050406030204" pitchFamily="18" charset="0"/>
                            <a:ea typeface="微软雅黑" panose="020B0503020204020204" pitchFamily="34" charset="-122"/>
                          </a:rPr>
                        </m:ctrlPr>
                      </m:fPr>
                      <m:num>
                        <m:r>
                          <a:rPr lang="zh-CN" altLang="zh-CN" sz="1600">
                            <a:latin typeface="Cambria Math" panose="02040503050406030204" pitchFamily="18" charset="0"/>
                            <a:ea typeface="微软雅黑" panose="020B0503020204020204" pitchFamily="34" charset="-122"/>
                          </a:rPr>
                          <m:t>有效数据量</m:t>
                        </m:r>
                      </m:num>
                      <m:den>
                        <m:r>
                          <a:rPr lang="zh-CN" altLang="zh-CN" sz="1600">
                            <a:latin typeface="Cambria Math" panose="02040503050406030204" pitchFamily="18" charset="0"/>
                            <a:ea typeface="微软雅黑" panose="020B0503020204020204" pitchFamily="34" charset="-122"/>
                          </a:rPr>
                          <m:t>数据总量</m:t>
                        </m:r>
                      </m:den>
                    </m:f>
                  </m:oMath>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8" name="矩形 17">
                <a:extLst>
                  <a:ext uri="{FF2B5EF4-FFF2-40B4-BE49-F238E27FC236}">
                    <a16:creationId xmlns:a16="http://schemas.microsoft.com/office/drawing/2014/main" id="{EC0B2963-CB83-0F42-8386-82C1A0A7DFB6}"/>
                  </a:ext>
                </a:extLst>
              </p:cNvPr>
              <p:cNvSpPr>
                <a:spLocks noRot="1" noChangeAspect="1" noMove="1" noResize="1" noEditPoints="1" noAdjustHandles="1" noChangeArrowheads="1" noChangeShapeType="1" noTextEdit="1"/>
              </p:cNvSpPr>
              <p:nvPr/>
            </p:nvSpPr>
            <p:spPr>
              <a:xfrm>
                <a:off x="591420" y="2163671"/>
                <a:ext cx="4572000" cy="2271135"/>
              </a:xfrm>
              <a:prstGeom prst="rect">
                <a:avLst/>
              </a:prstGeom>
              <a:blipFill>
                <a:blip r:embed="rId2"/>
                <a:stretch>
                  <a:fillRect b="-1676"/>
                </a:stretch>
              </a:blipFill>
            </p:spPr>
            <p:txBody>
              <a:bodyPr/>
              <a:lstStyle/>
              <a:p>
                <a:r>
                  <a:rPr lang="zh-CN" altLang="en-US">
                    <a:noFill/>
                  </a:rPr>
                  <a:t> </a:t>
                </a:r>
              </a:p>
            </p:txBody>
          </p:sp>
        </mc:Fallback>
      </mc:AlternateContent>
      <p:graphicFrame>
        <p:nvGraphicFramePr>
          <p:cNvPr id="23" name="表格 22">
            <a:extLst>
              <a:ext uri="{FF2B5EF4-FFF2-40B4-BE49-F238E27FC236}">
                <a16:creationId xmlns:a16="http://schemas.microsoft.com/office/drawing/2014/main" id="{97FA0BB3-C2B1-EA4F-A78A-2F4C20F40043}"/>
              </a:ext>
            </a:extLst>
          </p:cNvPr>
          <p:cNvGraphicFramePr>
            <a:graphicFrameLocks noGrp="1"/>
          </p:cNvGraphicFramePr>
          <p:nvPr>
            <p:extLst>
              <p:ext uri="{D42A27DB-BD31-4B8C-83A1-F6EECF244321}">
                <p14:modId xmlns:p14="http://schemas.microsoft.com/office/powerpoint/2010/main" val="3968611781"/>
              </p:ext>
            </p:extLst>
          </p:nvPr>
        </p:nvGraphicFramePr>
        <p:xfrm>
          <a:off x="4572000" y="2956763"/>
          <a:ext cx="4085000" cy="2220066"/>
        </p:xfrm>
        <a:graphic>
          <a:graphicData uri="http://schemas.openxmlformats.org/drawingml/2006/table">
            <a:tbl>
              <a:tblPr firstRow="1" firstCol="1" bandRow="1">
                <a:tableStyleId>{6E25E649-3F16-4E02-A733-19D2CDBF48F0}</a:tableStyleId>
              </a:tblPr>
              <a:tblGrid>
                <a:gridCol w="724316">
                  <a:extLst>
                    <a:ext uri="{9D8B030D-6E8A-4147-A177-3AD203B41FA5}">
                      <a16:colId xmlns:a16="http://schemas.microsoft.com/office/drawing/2014/main" val="20000"/>
                    </a:ext>
                  </a:extLst>
                </a:gridCol>
                <a:gridCol w="1391512">
                  <a:extLst>
                    <a:ext uri="{9D8B030D-6E8A-4147-A177-3AD203B41FA5}">
                      <a16:colId xmlns:a16="http://schemas.microsoft.com/office/drawing/2014/main" val="20001"/>
                    </a:ext>
                  </a:extLst>
                </a:gridCol>
                <a:gridCol w="1969172">
                  <a:extLst>
                    <a:ext uri="{9D8B030D-6E8A-4147-A177-3AD203B41FA5}">
                      <a16:colId xmlns:a16="http://schemas.microsoft.com/office/drawing/2014/main" val="20002"/>
                    </a:ext>
                  </a:extLst>
                </a:gridCol>
              </a:tblGrid>
              <a:tr h="243204">
                <a:tc>
                  <a:txBody>
                    <a:bodyPr/>
                    <a:lstStyle/>
                    <a:p>
                      <a:pPr algn="ctr">
                        <a:spcAft>
                          <a:spcPts val="600"/>
                        </a:spcAft>
                      </a:pPr>
                      <a:r>
                        <a:rPr lang="zh-CN" sz="1200" b="1" kern="100" dirty="0">
                          <a:solidFill>
                            <a:schemeClr val="tx1"/>
                          </a:solidFill>
                          <a:effectLst/>
                          <a:latin typeface="微软雅黑" panose="020B0503020204020204" pitchFamily="34" charset="-122"/>
                          <a:ea typeface="微软雅黑" panose="020B0503020204020204" pitchFamily="34" charset="-122"/>
                        </a:rPr>
                        <a:t>类别</a:t>
                      </a:r>
                      <a:endParaRPr lang="zh-CN" sz="1200" b="1"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tc>
                  <a:txBody>
                    <a:bodyPr/>
                    <a:lstStyle/>
                    <a:p>
                      <a:pPr marL="0" algn="ctr" defTabSz="685800" rtl="0" eaLnBrk="1" latinLnBrk="0" hangingPunct="1">
                        <a:spcAft>
                          <a:spcPts val="600"/>
                        </a:spcAft>
                      </a:pPr>
                      <a:r>
                        <a:rPr lang="zh-CN" sz="1400" b="1" kern="100" dirty="0">
                          <a:solidFill>
                            <a:schemeClr val="tx1"/>
                          </a:solidFill>
                          <a:effectLst/>
                          <a:latin typeface="微软雅黑" panose="020B0503020204020204" pitchFamily="34" charset="-122"/>
                          <a:ea typeface="微软雅黑" panose="020B0503020204020204" pitchFamily="34" charset="-122"/>
                          <a:cs typeface="+mn-cs"/>
                        </a:rPr>
                        <a:t>参数</a:t>
                      </a:r>
                    </a:p>
                  </a:txBody>
                  <a:tcPr marL="51435" marR="51435" marT="0" marB="0" anchor="ctr">
                    <a:noFill/>
                  </a:tcPr>
                </a:tc>
                <a:tc>
                  <a:txBody>
                    <a:bodyPr/>
                    <a:lstStyle/>
                    <a:p>
                      <a:pPr algn="ctr">
                        <a:spcAft>
                          <a:spcPts val="600"/>
                        </a:spcAft>
                      </a:pPr>
                      <a:r>
                        <a:rPr lang="zh-CN" sz="1200" b="1" kern="100" dirty="0">
                          <a:solidFill>
                            <a:schemeClr val="tx1"/>
                          </a:solidFill>
                          <a:effectLst/>
                          <a:latin typeface="微软雅黑" panose="020B0503020204020204" pitchFamily="34" charset="-122"/>
                          <a:ea typeface="微软雅黑" panose="020B0503020204020204" pitchFamily="34" charset="-122"/>
                        </a:rPr>
                        <a:t>方法</a:t>
                      </a:r>
                      <a:endParaRPr lang="zh-CN" sz="1200" b="1"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extLst>
                  <a:ext uri="{0D108BD9-81ED-4DB2-BD59-A6C34878D82A}">
                    <a16:rowId xmlns:a16="http://schemas.microsoft.com/office/drawing/2014/main" val="10000"/>
                  </a:ext>
                </a:extLst>
              </a:tr>
              <a:tr h="345896">
                <a:tc rowSpan="2">
                  <a:txBody>
                    <a:bodyPr/>
                    <a:lstStyle/>
                    <a:p>
                      <a:pPr algn="ctr">
                        <a:spcAft>
                          <a:spcPts val="600"/>
                        </a:spcAft>
                      </a:pPr>
                      <a:r>
                        <a:rPr lang="zh-CN" sz="1400" b="0" kern="100" dirty="0">
                          <a:solidFill>
                            <a:schemeClr val="tx1"/>
                          </a:solidFill>
                          <a:effectLst/>
                          <a:latin typeface="微软雅黑" panose="020B0503020204020204" pitchFamily="34" charset="-122"/>
                          <a:ea typeface="微软雅黑" panose="020B0503020204020204" pitchFamily="34" charset="-122"/>
                        </a:rPr>
                        <a:t>阈值法</a:t>
                      </a:r>
                      <a:endParaRPr lang="zh-CN" sz="1400" b="0"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tc>
                  <a:txBody>
                    <a:bodyPr/>
                    <a:lstStyle/>
                    <a:p>
                      <a:pPr algn="ctr">
                        <a:spcAft>
                          <a:spcPts val="600"/>
                        </a:spcAft>
                      </a:pPr>
                      <a:r>
                        <a:rPr lang="zh-CN" sz="1400" b="0" kern="100" dirty="0">
                          <a:solidFill>
                            <a:schemeClr val="tx1"/>
                          </a:solidFill>
                          <a:effectLst/>
                          <a:latin typeface="微软雅黑" panose="020B0503020204020204" pitchFamily="34" charset="-122"/>
                          <a:ea typeface="微软雅黑" panose="020B0503020204020204" pitchFamily="34" charset="-122"/>
                        </a:rPr>
                        <a:t>速度</a:t>
                      </a:r>
                      <a:endParaRPr lang="zh-CN" sz="1400" b="0"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tc>
                  <a:txBody>
                    <a:bodyPr/>
                    <a:lstStyle/>
                    <a:p>
                      <a:pPr algn="l">
                        <a:spcAft>
                          <a:spcPts val="600"/>
                        </a:spcAft>
                      </a:pPr>
                      <a:r>
                        <a:rPr lang="zh-CN" sz="1400" b="0" kern="100">
                          <a:solidFill>
                            <a:schemeClr val="tx1"/>
                          </a:solidFill>
                          <a:effectLst/>
                          <a:latin typeface="微软雅黑" panose="020B0503020204020204" pitchFamily="34" charset="-122"/>
                          <a:ea typeface="微软雅黑" panose="020B0503020204020204" pitchFamily="34" charset="-122"/>
                        </a:rPr>
                        <a:t>应在</a:t>
                      </a:r>
                      <a:r>
                        <a:rPr lang="en-US" sz="1400" b="0" kern="100">
                          <a:solidFill>
                            <a:schemeClr val="tx1"/>
                          </a:solidFill>
                          <a:effectLst/>
                          <a:latin typeface="微软雅黑" panose="020B0503020204020204" pitchFamily="34" charset="-122"/>
                          <a:ea typeface="微软雅黑" panose="020B0503020204020204" pitchFamily="34" charset="-122"/>
                        </a:rPr>
                        <a:t>0~150Km/h</a:t>
                      </a:r>
                      <a:r>
                        <a:rPr lang="zh-CN" sz="1400" b="0" kern="100">
                          <a:solidFill>
                            <a:schemeClr val="tx1"/>
                          </a:solidFill>
                          <a:effectLst/>
                          <a:latin typeface="微软雅黑" panose="020B0503020204020204" pitchFamily="34" charset="-122"/>
                          <a:ea typeface="微软雅黑" panose="020B0503020204020204" pitchFamily="34" charset="-122"/>
                        </a:rPr>
                        <a:t>之内</a:t>
                      </a:r>
                      <a:endParaRPr lang="zh-CN" sz="1400" b="0" kern="10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extLst>
                  <a:ext uri="{0D108BD9-81ED-4DB2-BD59-A6C34878D82A}">
                    <a16:rowId xmlns:a16="http://schemas.microsoft.com/office/drawing/2014/main" val="10001"/>
                  </a:ext>
                </a:extLst>
              </a:tr>
              <a:tr h="220481">
                <a:tc vMerge="1">
                  <a:txBody>
                    <a:bodyPr/>
                    <a:lstStyle/>
                    <a:p>
                      <a:endParaRPr lang="zh-CN" altLang="en-US"/>
                    </a:p>
                  </a:txBody>
                  <a:tcPr/>
                </a:tc>
                <a:tc>
                  <a:txBody>
                    <a:bodyPr/>
                    <a:lstStyle/>
                    <a:p>
                      <a:pPr algn="ctr">
                        <a:spcAft>
                          <a:spcPts val="600"/>
                        </a:spcAft>
                      </a:pPr>
                      <a:r>
                        <a:rPr lang="zh-CN" sz="1400" b="0" kern="100" dirty="0">
                          <a:solidFill>
                            <a:schemeClr val="tx1"/>
                          </a:solidFill>
                          <a:effectLst/>
                          <a:latin typeface="微软雅黑" panose="020B0503020204020204" pitchFamily="34" charset="-122"/>
                          <a:ea typeface="微软雅黑" panose="020B0503020204020204" pitchFamily="34" charset="-122"/>
                        </a:rPr>
                        <a:t>流量</a:t>
                      </a:r>
                      <a:endParaRPr lang="zh-CN" sz="1400" b="0"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tc>
                  <a:txBody>
                    <a:bodyPr/>
                    <a:lstStyle/>
                    <a:p>
                      <a:pPr algn="l">
                        <a:spcAft>
                          <a:spcPts val="600"/>
                        </a:spcAft>
                      </a:pPr>
                      <a:r>
                        <a:rPr lang="zh-CN" sz="1400" b="0" kern="100" dirty="0">
                          <a:solidFill>
                            <a:schemeClr val="tx1"/>
                          </a:solidFill>
                          <a:effectLst/>
                          <a:latin typeface="微软雅黑" panose="020B0503020204020204" pitchFamily="34" charset="-122"/>
                          <a:ea typeface="微软雅黑" panose="020B0503020204020204" pitchFamily="34" charset="-122"/>
                        </a:rPr>
                        <a:t>应与通行能力相匹配</a:t>
                      </a:r>
                      <a:endParaRPr lang="zh-CN" sz="1400" b="0"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extLst>
                  <a:ext uri="{0D108BD9-81ED-4DB2-BD59-A6C34878D82A}">
                    <a16:rowId xmlns:a16="http://schemas.microsoft.com/office/drawing/2014/main" val="10002"/>
                  </a:ext>
                </a:extLst>
              </a:tr>
              <a:tr h="518844">
                <a:tc rowSpan="2">
                  <a:txBody>
                    <a:bodyPr/>
                    <a:lstStyle/>
                    <a:p>
                      <a:pPr algn="ctr">
                        <a:spcAft>
                          <a:spcPts val="600"/>
                        </a:spcAft>
                      </a:pPr>
                      <a:r>
                        <a:rPr lang="zh-CN" sz="1400" b="0" kern="100">
                          <a:solidFill>
                            <a:schemeClr val="tx1"/>
                          </a:solidFill>
                          <a:effectLst/>
                          <a:latin typeface="微软雅黑" panose="020B0503020204020204" pitchFamily="34" charset="-122"/>
                          <a:ea typeface="微软雅黑" panose="020B0503020204020204" pitchFamily="34" charset="-122"/>
                        </a:rPr>
                        <a:t>交通流机理法</a:t>
                      </a:r>
                      <a:endParaRPr lang="zh-CN" sz="1400" b="0" kern="10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tc>
                  <a:txBody>
                    <a:bodyPr/>
                    <a:lstStyle/>
                    <a:p>
                      <a:pPr algn="ctr">
                        <a:spcAft>
                          <a:spcPts val="600"/>
                        </a:spcAft>
                      </a:pPr>
                      <a:r>
                        <a:rPr lang="zh-CN" sz="1400" b="0" kern="100" dirty="0">
                          <a:solidFill>
                            <a:schemeClr val="tx1"/>
                          </a:solidFill>
                          <a:effectLst/>
                          <a:latin typeface="微软雅黑" panose="020B0503020204020204" pitchFamily="34" charset="-122"/>
                          <a:ea typeface="微软雅黑" panose="020B0503020204020204" pitchFamily="34" charset="-122"/>
                        </a:rPr>
                        <a:t>距离</a:t>
                      </a:r>
                      <a:r>
                        <a:rPr lang="en-US" sz="1400" b="0" kern="100" dirty="0">
                          <a:solidFill>
                            <a:schemeClr val="tx1"/>
                          </a:solidFill>
                          <a:effectLst/>
                          <a:latin typeface="微软雅黑" panose="020B0503020204020204" pitchFamily="34" charset="-122"/>
                          <a:ea typeface="微软雅黑" panose="020B0503020204020204" pitchFamily="34" charset="-122"/>
                        </a:rPr>
                        <a:t>-</a:t>
                      </a:r>
                      <a:r>
                        <a:rPr lang="zh-CN" sz="1400" b="0" kern="100" dirty="0">
                          <a:solidFill>
                            <a:schemeClr val="tx1"/>
                          </a:solidFill>
                          <a:effectLst/>
                          <a:latin typeface="微软雅黑" panose="020B0503020204020204" pitchFamily="34" charset="-122"/>
                          <a:ea typeface="微软雅黑" panose="020B0503020204020204" pitchFamily="34" charset="-122"/>
                        </a:rPr>
                        <a:t>行程时间</a:t>
                      </a:r>
                      <a:endParaRPr lang="zh-CN" sz="1400" b="0"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tc>
                  <a:txBody>
                    <a:bodyPr/>
                    <a:lstStyle/>
                    <a:p>
                      <a:pPr algn="l">
                        <a:spcAft>
                          <a:spcPts val="600"/>
                        </a:spcAft>
                      </a:pPr>
                      <a:r>
                        <a:rPr lang="zh-CN" sz="1400" b="0" kern="100" dirty="0">
                          <a:solidFill>
                            <a:schemeClr val="tx1"/>
                          </a:solidFill>
                          <a:effectLst/>
                          <a:latin typeface="微软雅黑" panose="020B0503020204020204" pitchFamily="34" charset="-122"/>
                          <a:ea typeface="微软雅黑" panose="020B0503020204020204" pitchFamily="34" charset="-122"/>
                        </a:rPr>
                        <a:t>根据路段距离设定行程时间</a:t>
                      </a:r>
                      <a:r>
                        <a:rPr lang="en-US" sz="1400" b="0" kern="100" dirty="0">
                          <a:solidFill>
                            <a:schemeClr val="tx1"/>
                          </a:solidFill>
                          <a:effectLst/>
                          <a:latin typeface="微软雅黑" panose="020B0503020204020204" pitchFamily="34" charset="-122"/>
                          <a:ea typeface="微软雅黑" panose="020B0503020204020204" pitchFamily="34" charset="-122"/>
                        </a:rPr>
                        <a:t>t</a:t>
                      </a:r>
                      <a:r>
                        <a:rPr lang="zh-CN" sz="1400" b="0" kern="100" dirty="0">
                          <a:solidFill>
                            <a:schemeClr val="tx1"/>
                          </a:solidFill>
                          <a:effectLst/>
                          <a:latin typeface="微软雅黑" panose="020B0503020204020204" pitchFamily="34" charset="-122"/>
                          <a:ea typeface="微软雅黑" panose="020B0503020204020204" pitchFamily="34" charset="-122"/>
                        </a:rPr>
                        <a:t>，实际时间在</a:t>
                      </a:r>
                      <a:r>
                        <a:rPr lang="en-US" sz="1400" b="0" kern="100" dirty="0">
                          <a:solidFill>
                            <a:schemeClr val="tx1"/>
                          </a:solidFill>
                          <a:effectLst/>
                          <a:latin typeface="微软雅黑" panose="020B0503020204020204" pitchFamily="34" charset="-122"/>
                          <a:ea typeface="微软雅黑" panose="020B0503020204020204" pitchFamily="34" charset="-122"/>
                        </a:rPr>
                        <a:t>0.5t</a:t>
                      </a:r>
                      <a:r>
                        <a:rPr lang="zh-CN" sz="1400" b="0" kern="100" dirty="0">
                          <a:solidFill>
                            <a:schemeClr val="tx1"/>
                          </a:solidFill>
                          <a:effectLst/>
                          <a:latin typeface="微软雅黑" panose="020B0503020204020204" pitchFamily="34" charset="-122"/>
                          <a:ea typeface="微软雅黑" panose="020B0503020204020204" pitchFamily="34" charset="-122"/>
                        </a:rPr>
                        <a:t>到</a:t>
                      </a:r>
                      <a:r>
                        <a:rPr lang="en-US" sz="1400" b="0" kern="100" dirty="0">
                          <a:solidFill>
                            <a:schemeClr val="tx1"/>
                          </a:solidFill>
                          <a:effectLst/>
                          <a:latin typeface="微软雅黑" panose="020B0503020204020204" pitchFamily="34" charset="-122"/>
                          <a:ea typeface="微软雅黑" panose="020B0503020204020204" pitchFamily="34" charset="-122"/>
                        </a:rPr>
                        <a:t>10t</a:t>
                      </a:r>
                      <a:r>
                        <a:rPr lang="zh-CN" sz="1400" b="0" kern="100" dirty="0">
                          <a:solidFill>
                            <a:schemeClr val="tx1"/>
                          </a:solidFill>
                          <a:effectLst/>
                          <a:latin typeface="微软雅黑" panose="020B0503020204020204" pitchFamily="34" charset="-122"/>
                          <a:ea typeface="微软雅黑" panose="020B0503020204020204" pitchFamily="34" charset="-122"/>
                        </a:rPr>
                        <a:t>之间</a:t>
                      </a:r>
                      <a:endParaRPr lang="zh-CN" sz="1400" b="0"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extLst>
                  <a:ext uri="{0D108BD9-81ED-4DB2-BD59-A6C34878D82A}">
                    <a16:rowId xmlns:a16="http://schemas.microsoft.com/office/drawing/2014/main" val="10003"/>
                  </a:ext>
                </a:extLst>
              </a:tr>
              <a:tr h="770405">
                <a:tc vMerge="1">
                  <a:txBody>
                    <a:bodyPr/>
                    <a:lstStyle/>
                    <a:p>
                      <a:endParaRPr lang="zh-CN" altLang="en-US"/>
                    </a:p>
                  </a:txBody>
                  <a:tcPr/>
                </a:tc>
                <a:tc>
                  <a:txBody>
                    <a:bodyPr/>
                    <a:lstStyle/>
                    <a:p>
                      <a:pPr algn="ctr">
                        <a:spcAft>
                          <a:spcPts val="600"/>
                        </a:spcAft>
                      </a:pPr>
                      <a:r>
                        <a:rPr lang="zh-CN" sz="1400" b="0" kern="100" dirty="0">
                          <a:solidFill>
                            <a:schemeClr val="tx1"/>
                          </a:solidFill>
                          <a:effectLst/>
                          <a:latin typeface="微软雅黑" panose="020B0503020204020204" pitchFamily="34" charset="-122"/>
                          <a:ea typeface="微软雅黑" panose="020B0503020204020204" pitchFamily="34" charset="-122"/>
                        </a:rPr>
                        <a:t>速度</a:t>
                      </a:r>
                      <a:r>
                        <a:rPr lang="en-US" sz="1400" b="0" kern="100" dirty="0">
                          <a:solidFill>
                            <a:schemeClr val="tx1"/>
                          </a:solidFill>
                          <a:effectLst/>
                          <a:latin typeface="微软雅黑" panose="020B0503020204020204" pitchFamily="34" charset="-122"/>
                          <a:ea typeface="微软雅黑" panose="020B0503020204020204" pitchFamily="34" charset="-122"/>
                        </a:rPr>
                        <a:t>-</a:t>
                      </a:r>
                      <a:r>
                        <a:rPr lang="zh-CN" sz="1400" b="0" kern="100" dirty="0">
                          <a:solidFill>
                            <a:schemeClr val="tx1"/>
                          </a:solidFill>
                          <a:effectLst/>
                          <a:latin typeface="微软雅黑" panose="020B0503020204020204" pitchFamily="34" charset="-122"/>
                          <a:ea typeface="微软雅黑" panose="020B0503020204020204" pitchFamily="34" charset="-122"/>
                        </a:rPr>
                        <a:t>时间</a:t>
                      </a:r>
                      <a:endParaRPr lang="zh-CN" sz="1400" b="0"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tc>
                  <a:txBody>
                    <a:bodyPr/>
                    <a:lstStyle/>
                    <a:p>
                      <a:pPr algn="l">
                        <a:spcAft>
                          <a:spcPts val="600"/>
                        </a:spcAft>
                      </a:pPr>
                      <a:r>
                        <a:rPr lang="zh-CN" sz="1400" b="0" kern="100" dirty="0">
                          <a:solidFill>
                            <a:schemeClr val="tx1"/>
                          </a:solidFill>
                          <a:effectLst/>
                          <a:latin typeface="微软雅黑" panose="020B0503020204020204" pitchFamily="34" charset="-122"/>
                          <a:ea typeface="微软雅黑" panose="020B0503020204020204" pitchFamily="34" charset="-122"/>
                        </a:rPr>
                        <a:t>不同时段速度阈值不同；</a:t>
                      </a:r>
                    </a:p>
                    <a:p>
                      <a:pPr algn="l">
                        <a:spcAft>
                          <a:spcPts val="600"/>
                        </a:spcAft>
                      </a:pPr>
                      <a:r>
                        <a:rPr lang="zh-CN" sz="1400" b="0" kern="100" dirty="0">
                          <a:solidFill>
                            <a:schemeClr val="tx1"/>
                          </a:solidFill>
                          <a:effectLst/>
                          <a:latin typeface="微软雅黑" panose="020B0503020204020204" pitchFamily="34" charset="-122"/>
                          <a:ea typeface="微软雅黑" panose="020B0503020204020204" pitchFamily="34" charset="-122"/>
                        </a:rPr>
                        <a:t>不同时段不同速度区间的数据权重不同。</a:t>
                      </a:r>
                      <a:endParaRPr lang="zh-CN" sz="1400" b="0"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1435" marR="51435" marT="0" marB="0" anchor="ctr">
                    <a:noFill/>
                  </a:tcPr>
                </a:tc>
                <a:extLst>
                  <a:ext uri="{0D108BD9-81ED-4DB2-BD59-A6C34878D82A}">
                    <a16:rowId xmlns:a16="http://schemas.microsoft.com/office/drawing/2014/main" val="10004"/>
                  </a:ext>
                </a:extLst>
              </a:tr>
            </a:tbl>
          </a:graphicData>
        </a:graphic>
      </p:graphicFrame>
      <p:sp>
        <p:nvSpPr>
          <p:cNvPr id="24" name="矩形 23">
            <a:extLst>
              <a:ext uri="{FF2B5EF4-FFF2-40B4-BE49-F238E27FC236}">
                <a16:creationId xmlns:a16="http://schemas.microsoft.com/office/drawing/2014/main" id="{BAC71DE5-B1E8-224D-A85A-A7B0941AB742}"/>
              </a:ext>
            </a:extLst>
          </p:cNvPr>
          <p:cNvSpPr/>
          <p:nvPr/>
        </p:nvSpPr>
        <p:spPr>
          <a:xfrm>
            <a:off x="4572000" y="2163671"/>
            <a:ext cx="2239080" cy="458908"/>
          </a:xfrm>
          <a:prstGeom prst="rect">
            <a:avLst/>
          </a:prstGeom>
        </p:spPr>
        <p:txBody>
          <a:bodyPr wrap="square">
            <a:spAutoFit/>
          </a:bodyPr>
          <a:lstStyle/>
          <a:p>
            <a:pPr marL="214313" indent="-214313">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错误</a:t>
            </a:r>
            <a:r>
              <a:rPr lang="zh-CN" altLang="zh-CN" b="1" dirty="0">
                <a:latin typeface="微软雅黑" panose="020B0503020204020204" pitchFamily="34" charset="-122"/>
                <a:ea typeface="微软雅黑" panose="020B0503020204020204" pitchFamily="34" charset="-122"/>
              </a:rPr>
              <a:t>数据判别方法</a:t>
            </a:r>
            <a:endParaRPr lang="en-US" altLang="zh-CN" b="1" dirty="0">
              <a:latin typeface="微软雅黑" panose="020B0503020204020204" pitchFamily="34" charset="-122"/>
              <a:ea typeface="微软雅黑" panose="020B0503020204020204" pitchFamily="34" charset="-122"/>
            </a:endParaRPr>
          </a:p>
        </p:txBody>
      </p:sp>
      <p:sp>
        <p:nvSpPr>
          <p:cNvPr id="11" name="页脚占位符 4">
            <a:extLst>
              <a:ext uri="{FF2B5EF4-FFF2-40B4-BE49-F238E27FC236}">
                <a16:creationId xmlns:a16="http://schemas.microsoft.com/office/drawing/2014/main" id="{E11AA11F-110C-E14A-9D8D-A98D21BF64F5}"/>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521493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51</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数据预处理</a:t>
            </a:r>
          </a:p>
        </p:txBody>
      </p:sp>
      <p:graphicFrame>
        <p:nvGraphicFramePr>
          <p:cNvPr id="16" name="对象 15">
            <a:extLst>
              <a:ext uri="{FF2B5EF4-FFF2-40B4-BE49-F238E27FC236}">
                <a16:creationId xmlns:a16="http://schemas.microsoft.com/office/drawing/2014/main" id="{9105160E-9E2C-CE44-BED8-D1F8FA46F2C4}"/>
              </a:ext>
            </a:extLst>
          </p:cNvPr>
          <p:cNvGraphicFramePr>
            <a:graphicFrameLocks noChangeAspect="1"/>
          </p:cNvGraphicFramePr>
          <p:nvPr>
            <p:extLst>
              <p:ext uri="{D42A27DB-BD31-4B8C-83A1-F6EECF244321}">
                <p14:modId xmlns:p14="http://schemas.microsoft.com/office/powerpoint/2010/main" val="2521261792"/>
              </p:ext>
            </p:extLst>
          </p:nvPr>
        </p:nvGraphicFramePr>
        <p:xfrm>
          <a:off x="1768384" y="1822880"/>
          <a:ext cx="5535179" cy="4862927"/>
        </p:xfrm>
        <a:graphic>
          <a:graphicData uri="http://schemas.openxmlformats.org/presentationml/2006/ole">
            <mc:AlternateContent xmlns:mc="http://schemas.openxmlformats.org/markup-compatibility/2006">
              <mc:Choice xmlns:v="urn:schemas-microsoft-com:vml" Requires="v">
                <p:oleObj name="Visio" r:id="rId2" imgW="9229916" imgH="8124946" progId="Visio.Drawing.15">
                  <p:embed/>
                </p:oleObj>
              </mc:Choice>
              <mc:Fallback>
                <p:oleObj name="Visio" r:id="rId2" imgW="9229916" imgH="8124946" progId="Visio.Drawing.15">
                  <p:embed/>
                  <p:pic>
                    <p:nvPicPr>
                      <p:cNvPr id="16" name="对象 15">
                        <a:extLst>
                          <a:ext uri="{FF2B5EF4-FFF2-40B4-BE49-F238E27FC236}">
                            <a16:creationId xmlns:a16="http://schemas.microsoft.com/office/drawing/2014/main" id="{9105160E-9E2C-CE44-BED8-D1F8FA46F2C4}"/>
                          </a:ext>
                        </a:extLst>
                      </p:cNvPr>
                      <p:cNvPicPr>
                        <a:picLocks noChangeAspect="1" noChangeArrowheads="1"/>
                      </p:cNvPicPr>
                      <p:nvPr/>
                    </p:nvPicPr>
                    <p:blipFill>
                      <a:blip r:embed="rId3"/>
                      <a:srcRect/>
                      <a:stretch>
                        <a:fillRect/>
                      </a:stretch>
                    </p:blipFill>
                    <p:spPr bwMode="auto">
                      <a:xfrm>
                        <a:off x="1768384" y="1822880"/>
                        <a:ext cx="5535179" cy="4862927"/>
                      </a:xfrm>
                      <a:prstGeom prst="rect">
                        <a:avLst/>
                      </a:prstGeom>
                      <a:noFill/>
                    </p:spPr>
                  </p:pic>
                </p:oleObj>
              </mc:Fallback>
            </mc:AlternateContent>
          </a:graphicData>
        </a:graphic>
      </p:graphicFrame>
      <p:sp>
        <p:nvSpPr>
          <p:cNvPr id="17" name="文本框 16">
            <a:extLst>
              <a:ext uri="{FF2B5EF4-FFF2-40B4-BE49-F238E27FC236}">
                <a16:creationId xmlns:a16="http://schemas.microsoft.com/office/drawing/2014/main" id="{3C5B5F29-B304-8C47-AE27-6B4A2F74A815}"/>
              </a:ext>
            </a:extLst>
          </p:cNvPr>
          <p:cNvSpPr txBox="1"/>
          <p:nvPr/>
        </p:nvSpPr>
        <p:spPr>
          <a:xfrm>
            <a:off x="3106362" y="1339334"/>
            <a:ext cx="293127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交通数据质量控制基本思路</a:t>
            </a:r>
          </a:p>
        </p:txBody>
      </p:sp>
      <p:sp>
        <p:nvSpPr>
          <p:cNvPr id="11" name="页脚占位符 4">
            <a:extLst>
              <a:ext uri="{FF2B5EF4-FFF2-40B4-BE49-F238E27FC236}">
                <a16:creationId xmlns:a16="http://schemas.microsoft.com/office/drawing/2014/main" id="{E11AA11F-110C-E14A-9D8D-A98D21BF64F5}"/>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563536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52</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数据存储</a:t>
            </a:r>
          </a:p>
        </p:txBody>
      </p:sp>
      <p:sp>
        <p:nvSpPr>
          <p:cNvPr id="11" name="内容占位符 2">
            <a:extLst>
              <a:ext uri="{FF2B5EF4-FFF2-40B4-BE49-F238E27FC236}">
                <a16:creationId xmlns:a16="http://schemas.microsoft.com/office/drawing/2014/main" id="{3B9C3CD0-9A5A-054D-BC83-EEA5194E17F8}"/>
              </a:ext>
            </a:extLst>
          </p:cNvPr>
          <p:cNvSpPr>
            <a:spLocks noGrp="1"/>
          </p:cNvSpPr>
          <p:nvPr>
            <p:ph idx="1"/>
          </p:nvPr>
        </p:nvSpPr>
        <p:spPr>
          <a:xfrm>
            <a:off x="628650" y="1700418"/>
            <a:ext cx="7770767" cy="4081419"/>
          </a:xfrm>
        </p:spPr>
        <p:txBody>
          <a:bodyPr>
            <a:normAutofit/>
          </a:bodyPr>
          <a:lstStyle/>
          <a:p>
            <a:pPr marL="0" indent="457200">
              <a:lnSpc>
                <a:spcPct val="150000"/>
              </a:lnSpc>
              <a:spcBef>
                <a:spcPts val="1800"/>
              </a:spcBef>
              <a:buNone/>
            </a:pPr>
            <a:r>
              <a:rPr lang="zh-CN" altLang="en-US" sz="1800" b="1" dirty="0">
                <a:solidFill>
                  <a:schemeClr val="tx1"/>
                </a:solidFill>
                <a:latin typeface="Microsoft YaHei" panose="020B0503020204020204" pitchFamily="34" charset="-122"/>
                <a:ea typeface="Microsoft YaHei" panose="020B0503020204020204" pitchFamily="34" charset="-122"/>
              </a:rPr>
              <a:t>最常见的挑战是存储规模大，存储管理复杂，需要兼顾结构化、非结构化和半结构化的数据</a:t>
            </a:r>
            <a:r>
              <a:rPr lang="zh-CN" altLang="en-US" sz="1800" b="0" dirty="0">
                <a:solidFill>
                  <a:schemeClr val="tx1"/>
                </a:solidFill>
                <a:latin typeface="Microsoft YaHei" panose="020B0503020204020204" pitchFamily="34" charset="-122"/>
                <a:ea typeface="Microsoft YaHei" panose="020B0503020204020204" pitchFamily="34" charset="-122"/>
              </a:rPr>
              <a:t>。分布式文件系统和分布式数据库相关技术的发展正在有效的解决这些方面的问题。在大数据存储和管理方向，尤其值得我们关注的是大数据索引和查询技术、实时及流式大数据存储与处理的发展。</a:t>
            </a:r>
          </a:p>
        </p:txBody>
      </p:sp>
      <p:sp>
        <p:nvSpPr>
          <p:cNvPr id="7" name="页脚占位符 4">
            <a:extLst>
              <a:ext uri="{FF2B5EF4-FFF2-40B4-BE49-F238E27FC236}">
                <a16:creationId xmlns:a16="http://schemas.microsoft.com/office/drawing/2014/main" id="{B246193B-8E65-3F4D-8FB7-75EECD6DB1FE}"/>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184855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53</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数据存储</a:t>
            </a:r>
          </a:p>
        </p:txBody>
      </p:sp>
      <p:sp>
        <p:nvSpPr>
          <p:cNvPr id="8" name="内容占位符 1">
            <a:extLst>
              <a:ext uri="{FF2B5EF4-FFF2-40B4-BE49-F238E27FC236}">
                <a16:creationId xmlns:a16="http://schemas.microsoft.com/office/drawing/2014/main" id="{6B41D9FD-5D4D-F24E-999A-FA0A85DA867D}"/>
              </a:ext>
            </a:extLst>
          </p:cNvPr>
          <p:cNvSpPr>
            <a:spLocks noGrp="1"/>
          </p:cNvSpPr>
          <p:nvPr/>
        </p:nvSpPr>
        <p:spPr>
          <a:xfrm>
            <a:off x="365862" y="1657737"/>
            <a:ext cx="8403220" cy="4802444"/>
          </a:xfrm>
          <a:prstGeom prst="rect">
            <a:avLst/>
          </a:prstGeom>
        </p:spPr>
        <p:txBody>
          <a:bodyPr vert="horz" lIns="91440" tIns="45720" rIns="91440" bIns="45720" rtlCol="0">
            <a:normAutofit/>
          </a:bodyPr>
          <a:lstStyle>
            <a:lvl1pPr marL="171450" indent="-171450" algn="l" defTabSz="685800" rtl="0" eaLnBrk="1" latinLnBrk="0" hangingPunct="1">
              <a:lnSpc>
                <a:spcPct val="125000"/>
              </a:lnSpc>
              <a:spcBef>
                <a:spcPts val="0"/>
              </a:spcBef>
              <a:buFont typeface="Wingdings" panose="05000000000000000000" pitchFamily="2" charset="2"/>
              <a:buChar char="p"/>
              <a:defRPr sz="2400" b="1" kern="1200">
                <a:solidFill>
                  <a:schemeClr val="accent5">
                    <a:lumMod val="50000"/>
                  </a:schemeClr>
                </a:solidFill>
                <a:latin typeface="微软雅黑" panose="020B0503020204020204" pitchFamily="34" charset="-122"/>
                <a:ea typeface="微软雅黑" panose="020B0503020204020204" pitchFamily="34" charset="-122"/>
                <a:cs typeface="+mn-cs"/>
              </a:defRPr>
            </a:lvl1pPr>
            <a:lvl2pPr marL="342900" indent="0" algn="l" defTabSz="685800" rtl="0" eaLnBrk="1" latinLnBrk="0" hangingPunct="1">
              <a:lnSpc>
                <a:spcPct val="150000"/>
              </a:lnSpc>
              <a:spcBef>
                <a:spcPts val="0"/>
              </a:spcBef>
              <a:buFontTx/>
              <a:buNone/>
              <a:defRPr sz="1800" kern="1200">
                <a:solidFill>
                  <a:schemeClr val="accent5">
                    <a:lumMod val="50000"/>
                  </a:schemeClr>
                </a:solidFill>
                <a:latin typeface="微软雅黑" panose="020B0503020204020204" pitchFamily="34" charset="-122"/>
                <a:ea typeface="微软雅黑" panose="020B0503020204020204" pitchFamily="34" charset="-122"/>
                <a:cs typeface="+mn-cs"/>
              </a:defRPr>
            </a:lvl2pPr>
            <a:lvl3pPr marL="685800" indent="0" algn="l" defTabSz="685800" rtl="0" eaLnBrk="1" latinLnBrk="0" hangingPunct="1">
              <a:lnSpc>
                <a:spcPct val="150000"/>
              </a:lnSpc>
              <a:spcBef>
                <a:spcPts val="0"/>
              </a:spcBef>
              <a:buFontTx/>
              <a:buNone/>
              <a:defRPr sz="1500" kern="1200">
                <a:solidFill>
                  <a:schemeClr val="accent5">
                    <a:lumMod val="50000"/>
                  </a:schemeClr>
                </a:solidFill>
                <a:latin typeface="微软雅黑" panose="020B0503020204020204" pitchFamily="34" charset="-122"/>
                <a:ea typeface="微软雅黑" panose="020B0503020204020204" pitchFamily="34" charset="-122"/>
                <a:cs typeface="+mn-cs"/>
              </a:defRPr>
            </a:lvl3pPr>
            <a:lvl4pPr marL="10287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4pPr>
            <a:lvl5pPr marL="13716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2563" indent="-182563" eaLnBrk="0" fontAlgn="base" hangingPunct="0">
              <a:lnSpc>
                <a:spcPct val="100000"/>
              </a:lnSpc>
              <a:spcBef>
                <a:spcPct val="20000"/>
              </a:spcBef>
              <a:spcAft>
                <a:spcPct val="0"/>
              </a:spcAft>
              <a:buClr>
                <a:schemeClr val="accent1"/>
              </a:buClr>
              <a:buSzPct val="85000"/>
              <a:buFont typeface="Wingdings" panose="05000000000000000000" pitchFamily="2" charset="2"/>
              <a:buChar char="q"/>
            </a:pPr>
            <a:r>
              <a:rPr lang="zh-CN" altLang="en-US" b="0" dirty="0">
                <a:solidFill>
                  <a:srgbClr val="0070C0"/>
                </a:solidFill>
                <a:cs typeface="Times New Roman" panose="02020603050405020304" pitchFamily="18" charset="0"/>
                <a:sym typeface="Arial" panose="020B0604020202020204" pitchFamily="34" charset="0"/>
              </a:rPr>
              <a:t> 面向城市交通的大数据分布式存储与计算平台</a:t>
            </a:r>
            <a:endParaRPr lang="en-US" altLang="zh-CN" b="0" dirty="0">
              <a:solidFill>
                <a:srgbClr val="0070C0"/>
              </a:solidFill>
              <a:cs typeface="Times New Roman" panose="02020603050405020304" pitchFamily="18" charset="0"/>
              <a:sym typeface="Arial" panose="020B0604020202020204" pitchFamily="34" charset="0"/>
            </a:endParaRPr>
          </a:p>
          <a:p>
            <a:pPr marL="0" lvl="0" indent="0" defTabSz="457200">
              <a:lnSpc>
                <a:spcPct val="100000"/>
              </a:lnSpc>
              <a:spcAft>
                <a:spcPts val="600"/>
              </a:spcAft>
              <a:buNone/>
            </a:pPr>
            <a:endParaRPr lang="en-US" altLang="zh-CN" sz="1600" dirty="0">
              <a:solidFill>
                <a:schemeClr val="tx1"/>
              </a:solidFill>
            </a:endParaRPr>
          </a:p>
          <a:p>
            <a:pPr marL="0" indent="0">
              <a:buNone/>
            </a:pPr>
            <a:endParaRPr lang="zh-CN" altLang="en-US" dirty="0">
              <a:solidFill>
                <a:srgbClr val="FF0000"/>
              </a:solidFill>
            </a:endParaRPr>
          </a:p>
        </p:txBody>
      </p:sp>
      <p:sp>
        <p:nvSpPr>
          <p:cNvPr id="11" name="页脚占位符 4">
            <a:extLst>
              <a:ext uri="{FF2B5EF4-FFF2-40B4-BE49-F238E27FC236}">
                <a16:creationId xmlns:a16="http://schemas.microsoft.com/office/drawing/2014/main" id="{745163DC-DEE4-084F-9AF3-D3D56C3E46E1}"/>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pic>
        <p:nvPicPr>
          <p:cNvPr id="15" name="图片 1">
            <a:extLst>
              <a:ext uri="{FF2B5EF4-FFF2-40B4-BE49-F238E27FC236}">
                <a16:creationId xmlns:a16="http://schemas.microsoft.com/office/drawing/2014/main" id="{07F12B76-4088-5542-8EC3-C4B50EACAD0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436" y="2416718"/>
            <a:ext cx="3033656" cy="2015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3">
            <a:extLst>
              <a:ext uri="{FF2B5EF4-FFF2-40B4-BE49-F238E27FC236}">
                <a16:creationId xmlns:a16="http://schemas.microsoft.com/office/drawing/2014/main" id="{B36500EC-AB9B-144B-8B87-735F1076DF77}"/>
              </a:ext>
            </a:extLst>
          </p:cNvPr>
          <p:cNvSpPr>
            <a:spLocks noChangeArrowheads="1"/>
          </p:cNvSpPr>
          <p:nvPr/>
        </p:nvSpPr>
        <p:spPr bwMode="auto">
          <a:xfrm>
            <a:off x="5559630" y="1960124"/>
            <a:ext cx="3304671"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252" tIns="50626" rIns="101252" bIns="50626" anchor="ct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600" dirty="0">
                <a:solidFill>
                  <a:srgbClr val="0000FF"/>
                </a:solidFill>
                <a:latin typeface="微软雅黑" panose="020B0503020204020204" pitchFamily="34" charset="-122"/>
                <a:ea typeface="微软雅黑" panose="020B0503020204020204" pitchFamily="34" charset="-122"/>
              </a:rPr>
              <a:t>SEUTCB</a:t>
            </a:r>
            <a:r>
              <a:rPr lang="zh-CN" altLang="en-US" sz="1600" dirty="0">
                <a:solidFill>
                  <a:srgbClr val="0000FF"/>
                </a:solidFill>
                <a:latin typeface="微软雅黑" panose="020B0503020204020204" pitchFamily="34" charset="-122"/>
                <a:ea typeface="微软雅黑" panose="020B0503020204020204" pitchFamily="34" charset="-122"/>
              </a:rPr>
              <a:t>大数据平台</a:t>
            </a:r>
            <a:endParaRPr lang="en-US" altLang="zh-CN" sz="1600" dirty="0">
              <a:solidFill>
                <a:srgbClr val="0000FF"/>
              </a:solidFill>
              <a:latin typeface="微软雅黑" panose="020B0503020204020204" pitchFamily="34" charset="-122"/>
              <a:ea typeface="微软雅黑" panose="020B0503020204020204" pitchFamily="34" charset="-122"/>
            </a:endParaRPr>
          </a:p>
        </p:txBody>
      </p:sp>
      <p:pic>
        <p:nvPicPr>
          <p:cNvPr id="17" name="图片 8">
            <a:extLst>
              <a:ext uri="{FF2B5EF4-FFF2-40B4-BE49-F238E27FC236}">
                <a16:creationId xmlns:a16="http://schemas.microsoft.com/office/drawing/2014/main" id="{B948C555-F96A-5044-A3DD-C2646DBCFC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283"/>
          <a:stretch/>
        </p:blipFill>
        <p:spPr bwMode="auto">
          <a:xfrm>
            <a:off x="5655436" y="4761294"/>
            <a:ext cx="3031364" cy="165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8">
            <a:extLst>
              <a:ext uri="{FF2B5EF4-FFF2-40B4-BE49-F238E27FC236}">
                <a16:creationId xmlns:a16="http://schemas.microsoft.com/office/drawing/2014/main" id="{F1AE9E2A-C884-DB48-9BB7-A93D21279E28}"/>
              </a:ext>
            </a:extLst>
          </p:cNvPr>
          <p:cNvSpPr>
            <a:spLocks noChangeArrowheads="1"/>
          </p:cNvSpPr>
          <p:nvPr/>
        </p:nvSpPr>
        <p:spPr bwMode="auto">
          <a:xfrm>
            <a:off x="4727527" y="4379752"/>
            <a:ext cx="4968875"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252" tIns="50626" rIns="101252" bIns="50626" anchor="ct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a:r>
              <a:rPr lang="en-US" altLang="zh-CN" sz="1600" dirty="0">
                <a:solidFill>
                  <a:srgbClr val="0000FF"/>
                </a:solidFill>
                <a:latin typeface="微软雅黑" panose="020B0503020204020204" pitchFamily="34" charset="-122"/>
                <a:ea typeface="微软雅黑" panose="020B0503020204020204" pitchFamily="34" charset="-122"/>
              </a:rPr>
              <a:t>SEUTCB</a:t>
            </a:r>
            <a:r>
              <a:rPr lang="zh-CN" altLang="en-US" sz="1600" dirty="0">
                <a:solidFill>
                  <a:srgbClr val="0000FF"/>
                </a:solidFill>
                <a:latin typeface="微软雅黑" panose="020B0503020204020204" pitchFamily="34" charset="-122"/>
                <a:ea typeface="微软雅黑" panose="020B0503020204020204" pitchFamily="34" charset="-122"/>
              </a:rPr>
              <a:t>大数据平台登陆界面图</a:t>
            </a:r>
            <a:endParaRPr lang="en-US" altLang="zh-CN" sz="1600" dirty="0">
              <a:solidFill>
                <a:srgbClr val="0000FF"/>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9F99D8E-4B96-DB4A-A3C9-CFCCDC565D90}"/>
              </a:ext>
            </a:extLst>
          </p:cNvPr>
          <p:cNvSpPr/>
          <p:nvPr/>
        </p:nvSpPr>
        <p:spPr>
          <a:xfrm>
            <a:off x="338818" y="2416718"/>
            <a:ext cx="5438683" cy="3862596"/>
          </a:xfrm>
          <a:prstGeom prst="rect">
            <a:avLst/>
          </a:prstGeom>
        </p:spPr>
        <p:txBody>
          <a:bodyPr wrap="square">
            <a:spAutoFit/>
          </a:bodyPr>
          <a:lstStyle/>
          <a:p>
            <a:pPr marL="285750" lvl="0" indent="-285750">
              <a:spcBef>
                <a:spcPts val="600"/>
              </a:spcBef>
              <a:spcAft>
                <a:spcPts val="600"/>
              </a:spcAft>
              <a:buFont typeface="Wingdings" panose="05000000000000000000" pitchFamily="2" charset="2"/>
              <a:buChar char="l"/>
            </a:pPr>
            <a:r>
              <a:rPr lang="zh-CN" altLang="en-US" dirty="0">
                <a:latin typeface="Microsoft YaHei" panose="020B0503020204020204" pitchFamily="34" charset="-122"/>
                <a:ea typeface="Microsoft YaHei" panose="020B0503020204020204" pitchFamily="34" charset="-122"/>
              </a:rPr>
              <a:t>数据</a:t>
            </a:r>
            <a:r>
              <a:rPr lang="zh-CN" altLang="en-US" b="1" dirty="0">
                <a:latin typeface="Microsoft YaHei" panose="020B0503020204020204" pitchFamily="34" charset="-122"/>
                <a:ea typeface="Microsoft YaHei" panose="020B0503020204020204" pitchFamily="34" charset="-122"/>
              </a:rPr>
              <a:t>存储</a:t>
            </a:r>
            <a:r>
              <a:rPr lang="zh-CN" altLang="en-US" dirty="0">
                <a:latin typeface="Microsoft YaHei" panose="020B0503020204020204" pitchFamily="34" charset="-122"/>
                <a:ea typeface="Microsoft YaHei" panose="020B0503020204020204" pitchFamily="34" charset="-122"/>
              </a:rPr>
              <a:t>服务</a:t>
            </a:r>
            <a:endParaRPr lang="en-US" altLang="zh-CN" dirty="0">
              <a:latin typeface="Microsoft YaHei" panose="020B0503020204020204" pitchFamily="34" charset="-122"/>
              <a:ea typeface="Microsoft YaHei" panose="020B0503020204020204" pitchFamily="34" charset="-122"/>
            </a:endParaRPr>
          </a:p>
          <a:p>
            <a:pPr marL="360000">
              <a:spcAft>
                <a:spcPts val="1200"/>
              </a:spcAft>
              <a:buFont typeface="Wingdings" panose="05000000000000000000" pitchFamily="2" charset="2"/>
              <a:buChar char="ü"/>
            </a:pPr>
            <a:r>
              <a:rPr lang="zh-CN" altLang="en-US" dirty="0">
                <a:latin typeface="Microsoft YaHei" panose="020B0503020204020204" pitchFamily="34" charset="-122"/>
                <a:ea typeface="Microsoft YaHei" panose="020B0503020204020204" pitchFamily="34" charset="-122"/>
              </a:rPr>
              <a:t>提供高容量、高可靠、高性能的并行文件存取</a:t>
            </a:r>
          </a:p>
          <a:p>
            <a:pPr marL="285750" lvl="0" indent="-285750">
              <a:spcAft>
                <a:spcPts val="600"/>
              </a:spcAft>
              <a:buFont typeface="Wingdings" panose="05000000000000000000" pitchFamily="2" charset="2"/>
              <a:buChar char="l"/>
            </a:pPr>
            <a:r>
              <a:rPr lang="zh-CN" altLang="en-US" dirty="0">
                <a:latin typeface="Microsoft YaHei" panose="020B0503020204020204" pitchFamily="34" charset="-122"/>
                <a:ea typeface="Microsoft YaHei" panose="020B0503020204020204" pitchFamily="34" charset="-122"/>
              </a:rPr>
              <a:t>数据</a:t>
            </a:r>
            <a:r>
              <a:rPr lang="zh-CN" altLang="en-US" b="1" dirty="0">
                <a:latin typeface="Microsoft YaHei" panose="020B0503020204020204" pitchFamily="34" charset="-122"/>
                <a:ea typeface="Microsoft YaHei" panose="020B0503020204020204" pitchFamily="34" charset="-122"/>
              </a:rPr>
              <a:t>查询</a:t>
            </a:r>
            <a:r>
              <a:rPr lang="zh-CN" altLang="en-US" dirty="0">
                <a:latin typeface="Microsoft YaHei" panose="020B0503020204020204" pitchFamily="34" charset="-122"/>
                <a:ea typeface="Microsoft YaHei" panose="020B0503020204020204" pitchFamily="34" charset="-122"/>
              </a:rPr>
              <a:t>服务</a:t>
            </a:r>
            <a:endParaRPr lang="en-US" altLang="zh-CN" dirty="0">
              <a:latin typeface="Microsoft YaHei" panose="020B0503020204020204" pitchFamily="34" charset="-122"/>
              <a:ea typeface="Microsoft YaHei" panose="020B0503020204020204" pitchFamily="34" charset="-122"/>
            </a:endParaRPr>
          </a:p>
          <a:p>
            <a:pPr marL="360000" lvl="0">
              <a:spcAft>
                <a:spcPts val="1200"/>
              </a:spcAft>
              <a:buFont typeface="Wingdings" panose="05000000000000000000" pitchFamily="2" charset="2"/>
              <a:buChar char="ü"/>
            </a:pPr>
            <a:r>
              <a:rPr lang="zh-CN" altLang="en-US" dirty="0">
                <a:solidFill>
                  <a:prstClr val="black"/>
                </a:solidFill>
                <a:latin typeface="Microsoft YaHei" panose="020B0503020204020204" pitchFamily="34" charset="-122"/>
                <a:ea typeface="Microsoft YaHei" panose="020B0503020204020204" pitchFamily="34" charset="-122"/>
              </a:rPr>
              <a:t>海量文件的快速查询及检索</a:t>
            </a:r>
          </a:p>
          <a:p>
            <a:pPr marL="285750" lvl="0" indent="-285750">
              <a:spcAft>
                <a:spcPts val="600"/>
              </a:spcAft>
              <a:buFont typeface="Wingdings" panose="05000000000000000000" pitchFamily="2" charset="2"/>
              <a:buChar char="l"/>
            </a:pPr>
            <a:r>
              <a:rPr lang="zh-CN" altLang="en-US" dirty="0">
                <a:latin typeface="Microsoft YaHei" panose="020B0503020204020204" pitchFamily="34" charset="-122"/>
                <a:ea typeface="Microsoft YaHei" panose="020B0503020204020204" pitchFamily="34" charset="-122"/>
              </a:rPr>
              <a:t>数据</a:t>
            </a:r>
            <a:r>
              <a:rPr lang="zh-CN" altLang="en-US" b="1" dirty="0">
                <a:latin typeface="Microsoft YaHei" panose="020B0503020204020204" pitchFamily="34" charset="-122"/>
                <a:ea typeface="Microsoft YaHei" panose="020B0503020204020204" pitchFamily="34" charset="-122"/>
              </a:rPr>
              <a:t>处理</a:t>
            </a:r>
            <a:r>
              <a:rPr lang="zh-CN" altLang="en-US" dirty="0">
                <a:latin typeface="Microsoft YaHei" panose="020B0503020204020204" pitchFamily="34" charset="-122"/>
                <a:ea typeface="Microsoft YaHei" panose="020B0503020204020204" pitchFamily="34" charset="-122"/>
              </a:rPr>
              <a:t>服务</a:t>
            </a:r>
            <a:endParaRPr lang="en-US" altLang="zh-CN" dirty="0">
              <a:latin typeface="Microsoft YaHei" panose="020B0503020204020204" pitchFamily="34" charset="-122"/>
              <a:ea typeface="Microsoft YaHei" panose="020B0503020204020204" pitchFamily="34" charset="-122"/>
            </a:endParaRPr>
          </a:p>
          <a:p>
            <a:pPr marL="360000" lvl="0">
              <a:spcAft>
                <a:spcPts val="1200"/>
              </a:spcAft>
              <a:buFont typeface="Wingdings" panose="05000000000000000000" pitchFamily="2" charset="2"/>
              <a:buChar char="ü"/>
            </a:pPr>
            <a:r>
              <a:rPr lang="zh-CN" altLang="en-US" dirty="0">
                <a:solidFill>
                  <a:prstClr val="black"/>
                </a:solidFill>
                <a:latin typeface="Microsoft YaHei" panose="020B0503020204020204" pitchFamily="34" charset="-122"/>
                <a:ea typeface="Microsoft YaHei" panose="020B0503020204020204" pitchFamily="34" charset="-122"/>
              </a:rPr>
              <a:t>基于</a:t>
            </a:r>
            <a:r>
              <a:rPr lang="en-US" altLang="zh-CN" dirty="0">
                <a:solidFill>
                  <a:prstClr val="black"/>
                </a:solidFill>
                <a:latin typeface="Microsoft YaHei" panose="020B0503020204020204" pitchFamily="34" charset="-122"/>
                <a:ea typeface="Microsoft YaHei" panose="020B0503020204020204" pitchFamily="34" charset="-122"/>
              </a:rPr>
              <a:t>Hadoop</a:t>
            </a:r>
            <a:r>
              <a:rPr lang="zh-CN" altLang="en-US" dirty="0">
                <a:solidFill>
                  <a:prstClr val="black"/>
                </a:solidFill>
                <a:latin typeface="Microsoft YaHei" panose="020B0503020204020204" pitchFamily="34" charset="-122"/>
                <a:ea typeface="Microsoft YaHei" panose="020B0503020204020204" pitchFamily="34" charset="-122"/>
              </a:rPr>
              <a:t>及</a:t>
            </a:r>
            <a:r>
              <a:rPr lang="en-US" altLang="zh-CN" dirty="0">
                <a:solidFill>
                  <a:prstClr val="black"/>
                </a:solidFill>
                <a:latin typeface="Microsoft YaHei" panose="020B0503020204020204" pitchFamily="34" charset="-122"/>
                <a:ea typeface="Microsoft YaHei" panose="020B0503020204020204" pitchFamily="34" charset="-122"/>
              </a:rPr>
              <a:t>Spark</a:t>
            </a:r>
            <a:r>
              <a:rPr lang="zh-CN" altLang="en-US" dirty="0">
                <a:solidFill>
                  <a:prstClr val="black"/>
                </a:solidFill>
                <a:latin typeface="Microsoft YaHei" panose="020B0503020204020204" pitchFamily="34" charset="-122"/>
                <a:ea typeface="Microsoft YaHei" panose="020B0503020204020204" pitchFamily="34" charset="-122"/>
              </a:rPr>
              <a:t>的快速并行数据处理</a:t>
            </a:r>
            <a:endParaRPr lang="en-US" altLang="zh-CN" dirty="0">
              <a:solidFill>
                <a:prstClr val="black"/>
              </a:solidFill>
              <a:latin typeface="Microsoft YaHei" panose="020B0503020204020204" pitchFamily="34" charset="-122"/>
              <a:ea typeface="Microsoft YaHei" panose="020B0503020204020204" pitchFamily="34" charset="-122"/>
            </a:endParaRPr>
          </a:p>
          <a:p>
            <a:pPr marL="285750" lvl="0" indent="-285750">
              <a:spcAft>
                <a:spcPts val="600"/>
              </a:spcAft>
              <a:buFont typeface="Wingdings" panose="05000000000000000000" pitchFamily="2" charset="2"/>
              <a:buChar char="l"/>
            </a:pPr>
            <a:r>
              <a:rPr lang="zh-CN" altLang="en-US" dirty="0">
                <a:solidFill>
                  <a:prstClr val="black"/>
                </a:solidFill>
                <a:latin typeface="Microsoft YaHei" panose="020B0503020204020204" pitchFamily="34" charset="-122"/>
                <a:ea typeface="Microsoft YaHei" panose="020B0503020204020204" pitchFamily="34" charset="-122"/>
              </a:rPr>
              <a:t>数据</a:t>
            </a:r>
            <a:r>
              <a:rPr lang="zh-CN" altLang="en-US" b="1" dirty="0">
                <a:solidFill>
                  <a:prstClr val="black"/>
                </a:solidFill>
                <a:latin typeface="Microsoft YaHei" panose="020B0503020204020204" pitchFamily="34" charset="-122"/>
                <a:ea typeface="Microsoft YaHei" panose="020B0503020204020204" pitchFamily="34" charset="-122"/>
              </a:rPr>
              <a:t>分析</a:t>
            </a:r>
            <a:r>
              <a:rPr lang="zh-CN" altLang="en-US" dirty="0">
                <a:solidFill>
                  <a:prstClr val="black"/>
                </a:solidFill>
                <a:latin typeface="Microsoft YaHei" panose="020B0503020204020204" pitchFamily="34" charset="-122"/>
                <a:ea typeface="Microsoft YaHei" panose="020B0503020204020204" pitchFamily="34" charset="-122"/>
              </a:rPr>
              <a:t>服务</a:t>
            </a:r>
            <a:endParaRPr lang="en-US" altLang="zh-CN" dirty="0">
              <a:solidFill>
                <a:prstClr val="black"/>
              </a:solidFill>
              <a:latin typeface="Microsoft YaHei" panose="020B0503020204020204" pitchFamily="34" charset="-122"/>
              <a:ea typeface="Microsoft YaHei" panose="020B0503020204020204" pitchFamily="34" charset="-122"/>
            </a:endParaRPr>
          </a:p>
          <a:p>
            <a:pPr marL="360000" lvl="0">
              <a:spcAft>
                <a:spcPts val="1200"/>
              </a:spcAft>
              <a:buFont typeface="Wingdings" panose="05000000000000000000" pitchFamily="2" charset="2"/>
              <a:buChar char="ü"/>
            </a:pPr>
            <a:r>
              <a:rPr lang="zh-CN" altLang="en-US" dirty="0">
                <a:solidFill>
                  <a:prstClr val="black"/>
                </a:solidFill>
                <a:latin typeface="Microsoft YaHei" panose="020B0503020204020204" pitchFamily="34" charset="-122"/>
                <a:ea typeface="Microsoft YaHei" panose="020B0503020204020204" pitchFamily="34" charset="-122"/>
              </a:rPr>
              <a:t>数据挖掘算法库及计算框架</a:t>
            </a:r>
          </a:p>
          <a:p>
            <a:pPr marL="285750" lvl="0" indent="-285750">
              <a:spcAft>
                <a:spcPts val="600"/>
              </a:spcAft>
              <a:buFont typeface="Wingdings" panose="05000000000000000000" pitchFamily="2" charset="2"/>
              <a:buChar char="l"/>
            </a:pPr>
            <a:r>
              <a:rPr lang="zh-CN" altLang="en-US" dirty="0">
                <a:solidFill>
                  <a:prstClr val="black"/>
                </a:solidFill>
                <a:latin typeface="Microsoft YaHei" panose="020B0503020204020204" pitchFamily="34" charset="-122"/>
                <a:ea typeface="Microsoft YaHei" panose="020B0503020204020204" pitchFamily="34" charset="-122"/>
              </a:rPr>
              <a:t>数据</a:t>
            </a:r>
            <a:r>
              <a:rPr lang="zh-CN" altLang="en-US" b="1" dirty="0">
                <a:solidFill>
                  <a:prstClr val="black"/>
                </a:solidFill>
                <a:latin typeface="Microsoft YaHei" panose="020B0503020204020204" pitchFamily="34" charset="-122"/>
                <a:ea typeface="Microsoft YaHei" panose="020B0503020204020204" pitchFamily="34" charset="-122"/>
              </a:rPr>
              <a:t>传输</a:t>
            </a:r>
            <a:r>
              <a:rPr lang="zh-CN" altLang="en-US" dirty="0">
                <a:solidFill>
                  <a:prstClr val="black"/>
                </a:solidFill>
                <a:latin typeface="Microsoft YaHei" panose="020B0503020204020204" pitchFamily="34" charset="-122"/>
                <a:ea typeface="Microsoft YaHei" panose="020B0503020204020204" pitchFamily="34" charset="-122"/>
              </a:rPr>
              <a:t>服务</a:t>
            </a:r>
            <a:endParaRPr lang="en-US" altLang="zh-CN" dirty="0">
              <a:solidFill>
                <a:prstClr val="black"/>
              </a:solidFill>
              <a:latin typeface="Microsoft YaHei" panose="020B0503020204020204" pitchFamily="34" charset="-122"/>
              <a:ea typeface="Microsoft YaHei" panose="020B0503020204020204" pitchFamily="34" charset="-122"/>
            </a:endParaRPr>
          </a:p>
          <a:p>
            <a:pPr marL="360000" lvl="0">
              <a:spcAft>
                <a:spcPts val="1200"/>
              </a:spcAft>
              <a:buFont typeface="Wingdings" panose="05000000000000000000" pitchFamily="2" charset="2"/>
              <a:buChar char="ü"/>
            </a:pPr>
            <a:r>
              <a:rPr lang="zh-CN" altLang="en-US" dirty="0">
                <a:solidFill>
                  <a:prstClr val="black"/>
                </a:solidFill>
                <a:latin typeface="Microsoft YaHei" panose="020B0503020204020204" pitchFamily="34" charset="-122"/>
                <a:ea typeface="Microsoft YaHei" panose="020B0503020204020204" pitchFamily="34" charset="-122"/>
              </a:rPr>
              <a:t>海量数据的高速、长距离传输</a:t>
            </a:r>
          </a:p>
        </p:txBody>
      </p:sp>
    </p:spTree>
    <p:extLst>
      <p:ext uri="{BB962C8B-B14F-4D97-AF65-F5344CB8AC3E}">
        <p14:creationId xmlns:p14="http://schemas.microsoft.com/office/powerpoint/2010/main" val="409761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54</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数据存储</a:t>
            </a:r>
          </a:p>
        </p:txBody>
      </p:sp>
      <p:sp>
        <p:nvSpPr>
          <p:cNvPr id="8" name="内容占位符 1">
            <a:extLst>
              <a:ext uri="{FF2B5EF4-FFF2-40B4-BE49-F238E27FC236}">
                <a16:creationId xmlns:a16="http://schemas.microsoft.com/office/drawing/2014/main" id="{6B41D9FD-5D4D-F24E-999A-FA0A85DA867D}"/>
              </a:ext>
            </a:extLst>
          </p:cNvPr>
          <p:cNvSpPr>
            <a:spLocks noGrp="1"/>
          </p:cNvSpPr>
          <p:nvPr/>
        </p:nvSpPr>
        <p:spPr>
          <a:xfrm>
            <a:off x="365862" y="1657737"/>
            <a:ext cx="8403220" cy="4802444"/>
          </a:xfrm>
          <a:prstGeom prst="rect">
            <a:avLst/>
          </a:prstGeom>
        </p:spPr>
        <p:txBody>
          <a:bodyPr vert="horz" lIns="91440" tIns="45720" rIns="91440" bIns="45720" rtlCol="0">
            <a:normAutofit/>
          </a:bodyPr>
          <a:lstStyle>
            <a:lvl1pPr marL="171450" indent="-171450" algn="l" defTabSz="685800" rtl="0" eaLnBrk="1" latinLnBrk="0" hangingPunct="1">
              <a:lnSpc>
                <a:spcPct val="125000"/>
              </a:lnSpc>
              <a:spcBef>
                <a:spcPts val="0"/>
              </a:spcBef>
              <a:buFont typeface="Wingdings" panose="05000000000000000000" pitchFamily="2" charset="2"/>
              <a:buChar char="p"/>
              <a:defRPr sz="2400" b="1" kern="1200">
                <a:solidFill>
                  <a:schemeClr val="accent5">
                    <a:lumMod val="50000"/>
                  </a:schemeClr>
                </a:solidFill>
                <a:latin typeface="微软雅黑" panose="020B0503020204020204" pitchFamily="34" charset="-122"/>
                <a:ea typeface="微软雅黑" panose="020B0503020204020204" pitchFamily="34" charset="-122"/>
                <a:cs typeface="+mn-cs"/>
              </a:defRPr>
            </a:lvl1pPr>
            <a:lvl2pPr marL="342900" indent="0" algn="l" defTabSz="685800" rtl="0" eaLnBrk="1" latinLnBrk="0" hangingPunct="1">
              <a:lnSpc>
                <a:spcPct val="150000"/>
              </a:lnSpc>
              <a:spcBef>
                <a:spcPts val="0"/>
              </a:spcBef>
              <a:buFontTx/>
              <a:buNone/>
              <a:defRPr sz="1800" kern="1200">
                <a:solidFill>
                  <a:schemeClr val="accent5">
                    <a:lumMod val="50000"/>
                  </a:schemeClr>
                </a:solidFill>
                <a:latin typeface="微软雅黑" panose="020B0503020204020204" pitchFamily="34" charset="-122"/>
                <a:ea typeface="微软雅黑" panose="020B0503020204020204" pitchFamily="34" charset="-122"/>
                <a:cs typeface="+mn-cs"/>
              </a:defRPr>
            </a:lvl2pPr>
            <a:lvl3pPr marL="685800" indent="0" algn="l" defTabSz="685800" rtl="0" eaLnBrk="1" latinLnBrk="0" hangingPunct="1">
              <a:lnSpc>
                <a:spcPct val="150000"/>
              </a:lnSpc>
              <a:spcBef>
                <a:spcPts val="0"/>
              </a:spcBef>
              <a:buFontTx/>
              <a:buNone/>
              <a:defRPr sz="1500" kern="1200">
                <a:solidFill>
                  <a:schemeClr val="accent5">
                    <a:lumMod val="50000"/>
                  </a:schemeClr>
                </a:solidFill>
                <a:latin typeface="微软雅黑" panose="020B0503020204020204" pitchFamily="34" charset="-122"/>
                <a:ea typeface="微软雅黑" panose="020B0503020204020204" pitchFamily="34" charset="-122"/>
                <a:cs typeface="+mn-cs"/>
              </a:defRPr>
            </a:lvl3pPr>
            <a:lvl4pPr marL="10287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4pPr>
            <a:lvl5pPr marL="1371600" indent="0" algn="l" defTabSz="685800" rtl="0" eaLnBrk="1" latinLnBrk="0" hangingPunct="1">
              <a:lnSpc>
                <a:spcPct val="150000"/>
              </a:lnSpc>
              <a:spcBef>
                <a:spcPts val="0"/>
              </a:spcBef>
              <a:buFontTx/>
              <a:buNone/>
              <a:defRPr sz="1350" kern="1200">
                <a:solidFill>
                  <a:schemeClr val="accent5">
                    <a:lumMod val="50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2563" indent="-182563" eaLnBrk="0" fontAlgn="base" hangingPunct="0">
              <a:lnSpc>
                <a:spcPct val="100000"/>
              </a:lnSpc>
              <a:spcBef>
                <a:spcPct val="20000"/>
              </a:spcBef>
              <a:spcAft>
                <a:spcPct val="0"/>
              </a:spcAft>
              <a:buClr>
                <a:schemeClr val="accent1"/>
              </a:buClr>
              <a:buSzPct val="85000"/>
              <a:buFont typeface="Wingdings" panose="05000000000000000000" pitchFamily="2" charset="2"/>
              <a:buChar char="q"/>
            </a:pPr>
            <a:r>
              <a:rPr lang="zh-CN" altLang="en-US" b="0" dirty="0">
                <a:solidFill>
                  <a:srgbClr val="0070C0"/>
                </a:solidFill>
                <a:cs typeface="Times New Roman" panose="02020603050405020304" pitchFamily="18" charset="0"/>
                <a:sym typeface="Arial" panose="020B0604020202020204" pitchFamily="34" charset="0"/>
              </a:rPr>
              <a:t> 面向城市交通的大数据分布式存储与计算平台</a:t>
            </a:r>
            <a:endParaRPr lang="en-US" altLang="zh-CN" b="0" dirty="0">
              <a:solidFill>
                <a:srgbClr val="0070C0"/>
              </a:solidFill>
              <a:cs typeface="Times New Roman" panose="02020603050405020304" pitchFamily="18" charset="0"/>
              <a:sym typeface="Arial" panose="020B0604020202020204" pitchFamily="34" charset="0"/>
            </a:endParaRPr>
          </a:p>
          <a:p>
            <a:pPr marL="0" lvl="0" indent="0" defTabSz="457200">
              <a:lnSpc>
                <a:spcPct val="100000"/>
              </a:lnSpc>
              <a:spcAft>
                <a:spcPts val="600"/>
              </a:spcAft>
              <a:buNone/>
            </a:pPr>
            <a:endParaRPr lang="en-US" altLang="zh-CN" sz="1600" dirty="0">
              <a:solidFill>
                <a:schemeClr val="tx1"/>
              </a:solidFill>
            </a:endParaRPr>
          </a:p>
          <a:p>
            <a:pPr marL="0" indent="0">
              <a:buNone/>
            </a:pPr>
            <a:endParaRPr lang="zh-CN" altLang="en-US" dirty="0">
              <a:solidFill>
                <a:srgbClr val="FF0000"/>
              </a:solidFill>
            </a:endParaRPr>
          </a:p>
        </p:txBody>
      </p:sp>
      <p:sp>
        <p:nvSpPr>
          <p:cNvPr id="10" name="页脚占位符 4">
            <a:extLst>
              <a:ext uri="{FF2B5EF4-FFF2-40B4-BE49-F238E27FC236}">
                <a16:creationId xmlns:a16="http://schemas.microsoft.com/office/drawing/2014/main" id="{278DECAD-FEB2-294E-AEE2-547988BCB5FC}"/>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pic>
        <p:nvPicPr>
          <p:cNvPr id="12" name="图片 11">
            <a:extLst>
              <a:ext uri="{FF2B5EF4-FFF2-40B4-BE49-F238E27FC236}">
                <a16:creationId xmlns:a16="http://schemas.microsoft.com/office/drawing/2014/main" id="{70A5D343-8153-5747-860D-8A6505EED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197" y="2254381"/>
            <a:ext cx="4195053" cy="3609151"/>
          </a:xfrm>
          <a:prstGeom prst="rect">
            <a:avLst/>
          </a:prstGeom>
        </p:spPr>
      </p:pic>
      <p:sp>
        <p:nvSpPr>
          <p:cNvPr id="2" name="矩形 1">
            <a:extLst>
              <a:ext uri="{FF2B5EF4-FFF2-40B4-BE49-F238E27FC236}">
                <a16:creationId xmlns:a16="http://schemas.microsoft.com/office/drawing/2014/main" id="{92D55849-12C6-9449-898D-03E437418A2A}"/>
              </a:ext>
            </a:extLst>
          </p:cNvPr>
          <p:cNvSpPr/>
          <p:nvPr/>
        </p:nvSpPr>
        <p:spPr>
          <a:xfrm>
            <a:off x="-4528" y="2472209"/>
            <a:ext cx="4572000" cy="3173497"/>
          </a:xfrm>
          <a:prstGeom prst="rect">
            <a:avLst/>
          </a:prstGeom>
        </p:spPr>
        <p:txBody>
          <a:bodyPr>
            <a:spAutoFit/>
          </a:bodyPr>
          <a:lstStyle/>
          <a:p>
            <a:pPr marL="742950" lvl="1" indent="-285750">
              <a:lnSpc>
                <a:spcPct val="110000"/>
              </a:lnSpc>
              <a:spcBef>
                <a:spcPct val="20000"/>
              </a:spcBef>
              <a:buClr>
                <a:srgbClr val="003366"/>
              </a:buClr>
              <a:buSzPct val="70000"/>
              <a:buFont typeface="Wingdings" pitchFamily="2" charset="2"/>
              <a:buChar char="l"/>
            </a:pPr>
            <a:r>
              <a:rPr lang="en-US" altLang="zh-CN" dirty="0">
                <a:solidFill>
                  <a:srgbClr val="1F497D"/>
                </a:solidFill>
                <a:latin typeface="Microsoft YaHei" panose="020B0503020204020204" pitchFamily="34" charset="-122"/>
                <a:ea typeface="Microsoft YaHei" panose="020B0503020204020204" pitchFamily="34" charset="-122"/>
              </a:rPr>
              <a:t>2015</a:t>
            </a:r>
            <a:r>
              <a:rPr lang="zh-CN" altLang="en-US" dirty="0">
                <a:solidFill>
                  <a:srgbClr val="1F497D"/>
                </a:solidFill>
                <a:latin typeface="Microsoft YaHei" panose="020B0503020204020204" pitchFamily="34" charset="-122"/>
                <a:ea typeface="Microsoft YaHei" panose="020B0503020204020204" pitchFamily="34" charset="-122"/>
              </a:rPr>
              <a:t>年在东南大学交通学院</a:t>
            </a:r>
            <a:r>
              <a:rPr lang="zh-CN" altLang="en-US" b="1" dirty="0">
                <a:solidFill>
                  <a:srgbClr val="1F497D"/>
                </a:solidFill>
                <a:latin typeface="Microsoft YaHei" panose="020B0503020204020204" pitchFamily="34" charset="-122"/>
                <a:ea typeface="Microsoft YaHei" panose="020B0503020204020204" pitchFamily="34" charset="-122"/>
              </a:rPr>
              <a:t>建成了交通分布式计算与大数据处理平台</a:t>
            </a:r>
            <a:r>
              <a:rPr lang="zh-CN" altLang="en-US" dirty="0">
                <a:solidFill>
                  <a:srgbClr val="1F497D"/>
                </a:solidFill>
                <a:latin typeface="Microsoft YaHei" panose="020B0503020204020204" pitchFamily="34" charset="-122"/>
                <a:ea typeface="Microsoft YaHei" panose="020B0503020204020204" pitchFamily="34" charset="-122"/>
              </a:rPr>
              <a:t>，</a:t>
            </a:r>
            <a:r>
              <a:rPr lang="en-US" altLang="zh-CN" dirty="0">
                <a:solidFill>
                  <a:srgbClr val="1F497D"/>
                </a:solidFill>
                <a:latin typeface="Microsoft YaHei" panose="020B0503020204020204" pitchFamily="34" charset="-122"/>
                <a:ea typeface="Microsoft YaHei" panose="020B0503020204020204" pitchFamily="34" charset="-122"/>
              </a:rPr>
              <a:t>26</a:t>
            </a:r>
            <a:r>
              <a:rPr lang="zh-CN" altLang="en-US" dirty="0">
                <a:solidFill>
                  <a:srgbClr val="1F497D"/>
                </a:solidFill>
                <a:latin typeface="Microsoft YaHei" panose="020B0503020204020204" pitchFamily="34" charset="-122"/>
                <a:ea typeface="Microsoft YaHei" panose="020B0503020204020204" pitchFamily="34" charset="-122"/>
              </a:rPr>
              <a:t>个</a:t>
            </a:r>
            <a:r>
              <a:rPr lang="en-US" altLang="zh-CN" dirty="0" err="1">
                <a:solidFill>
                  <a:srgbClr val="1F497D"/>
                </a:solidFill>
                <a:latin typeface="Microsoft YaHei" panose="020B0503020204020204" pitchFamily="34" charset="-122"/>
                <a:ea typeface="Microsoft YaHei" panose="020B0503020204020204" pitchFamily="34" charset="-122"/>
              </a:rPr>
              <a:t>hadoop</a:t>
            </a:r>
            <a:r>
              <a:rPr lang="en-US" altLang="zh-CN" dirty="0">
                <a:solidFill>
                  <a:srgbClr val="1F497D"/>
                </a:solidFill>
                <a:latin typeface="Microsoft YaHei" panose="020B0503020204020204" pitchFamily="34" charset="-122"/>
                <a:ea typeface="Microsoft YaHei" panose="020B0503020204020204" pitchFamily="34" charset="-122"/>
              </a:rPr>
              <a:t>-spark</a:t>
            </a:r>
            <a:r>
              <a:rPr lang="zh-CN" altLang="en-US" dirty="0">
                <a:solidFill>
                  <a:srgbClr val="1F497D"/>
                </a:solidFill>
                <a:latin typeface="Microsoft YaHei" panose="020B0503020204020204" pitchFamily="34" charset="-122"/>
                <a:ea typeface="Microsoft YaHei" panose="020B0503020204020204" pitchFamily="34" charset="-122"/>
              </a:rPr>
              <a:t>计算节点，</a:t>
            </a:r>
            <a:r>
              <a:rPr lang="en-US" altLang="zh-CN" dirty="0">
                <a:solidFill>
                  <a:srgbClr val="1F497D"/>
                </a:solidFill>
                <a:latin typeface="Microsoft YaHei" panose="020B0503020204020204" pitchFamily="34" charset="-122"/>
                <a:ea typeface="Microsoft YaHei" panose="020B0503020204020204" pitchFamily="34" charset="-122"/>
              </a:rPr>
              <a:t>536</a:t>
            </a:r>
            <a:r>
              <a:rPr lang="zh-CN" altLang="en-US" dirty="0">
                <a:solidFill>
                  <a:srgbClr val="1F497D"/>
                </a:solidFill>
                <a:latin typeface="Microsoft YaHei" panose="020B0503020204020204" pitchFamily="34" charset="-122"/>
                <a:ea typeface="Microsoft YaHei" panose="020B0503020204020204" pitchFamily="34" charset="-122"/>
              </a:rPr>
              <a:t>个</a:t>
            </a:r>
            <a:r>
              <a:rPr lang="en-US" altLang="zh-CN" dirty="0">
                <a:solidFill>
                  <a:srgbClr val="1F497D"/>
                </a:solidFill>
                <a:latin typeface="Microsoft YaHei" panose="020B0503020204020204" pitchFamily="34" charset="-122"/>
                <a:ea typeface="Microsoft YaHei" panose="020B0503020204020204" pitchFamily="34" charset="-122"/>
              </a:rPr>
              <a:t>CPU</a:t>
            </a:r>
            <a:r>
              <a:rPr lang="zh-CN" altLang="en-US" dirty="0">
                <a:solidFill>
                  <a:srgbClr val="1F497D"/>
                </a:solidFill>
                <a:latin typeface="Microsoft YaHei" panose="020B0503020204020204" pitchFamily="34" charset="-122"/>
                <a:ea typeface="Microsoft YaHei" panose="020B0503020204020204" pitchFamily="34" charset="-122"/>
              </a:rPr>
              <a:t>核，</a:t>
            </a:r>
            <a:r>
              <a:rPr lang="en-US" altLang="zh-CN" dirty="0">
                <a:solidFill>
                  <a:srgbClr val="1F497D"/>
                </a:solidFill>
                <a:latin typeface="Microsoft YaHei" panose="020B0503020204020204" pitchFamily="34" charset="-122"/>
                <a:ea typeface="Microsoft YaHei" panose="020B0503020204020204" pitchFamily="34" charset="-122"/>
              </a:rPr>
              <a:t>3392G</a:t>
            </a:r>
            <a:r>
              <a:rPr lang="zh-CN" altLang="en-US" dirty="0">
                <a:solidFill>
                  <a:srgbClr val="1F497D"/>
                </a:solidFill>
                <a:latin typeface="Microsoft YaHei" panose="020B0503020204020204" pitchFamily="34" charset="-122"/>
                <a:ea typeface="Microsoft YaHei" panose="020B0503020204020204" pitchFamily="34" charset="-122"/>
              </a:rPr>
              <a:t>内存</a:t>
            </a:r>
            <a:r>
              <a:rPr lang="zh-CN" altLang="en-US" dirty="0">
                <a:solidFill>
                  <a:srgbClr val="003366"/>
                </a:solidFill>
                <a:latin typeface="Microsoft YaHei" panose="020B0503020204020204" pitchFamily="34" charset="-122"/>
                <a:ea typeface="Microsoft YaHei" panose="020B0503020204020204" pitchFamily="34" charset="-122"/>
              </a:rPr>
              <a:t>，</a:t>
            </a:r>
            <a:r>
              <a:rPr lang="zh-CN" altLang="en-US" dirty="0">
                <a:solidFill>
                  <a:srgbClr val="1F497D"/>
                </a:solidFill>
                <a:latin typeface="Microsoft YaHei" panose="020B0503020204020204" pitchFamily="34" charset="-122"/>
                <a:ea typeface="Microsoft YaHei" panose="020B0503020204020204" pitchFamily="34" charset="-122"/>
              </a:rPr>
              <a:t>为交通大数据的分析和利用提供了良好的实验条件和硬件支撑。</a:t>
            </a:r>
            <a:endParaRPr lang="en-US" altLang="zh-CN" dirty="0">
              <a:solidFill>
                <a:srgbClr val="1F497D"/>
              </a:solidFill>
              <a:latin typeface="Microsoft YaHei" panose="020B0503020204020204" pitchFamily="34" charset="-122"/>
              <a:ea typeface="Microsoft YaHei" panose="020B0503020204020204" pitchFamily="34" charset="-122"/>
            </a:endParaRPr>
          </a:p>
          <a:p>
            <a:pPr marL="742950" lvl="1" indent="-285750">
              <a:lnSpc>
                <a:spcPct val="110000"/>
              </a:lnSpc>
              <a:spcBef>
                <a:spcPct val="20000"/>
              </a:spcBef>
              <a:buClr>
                <a:srgbClr val="003366"/>
              </a:buClr>
              <a:buSzPct val="70000"/>
              <a:buFont typeface="Wingdings" pitchFamily="2" charset="2"/>
              <a:buChar char="l"/>
            </a:pPr>
            <a:r>
              <a:rPr lang="en-US" altLang="zh-CN" dirty="0">
                <a:solidFill>
                  <a:srgbClr val="1F497D"/>
                </a:solidFill>
                <a:latin typeface="Microsoft YaHei" panose="020B0503020204020204" pitchFamily="34" charset="-122"/>
                <a:ea typeface="Microsoft YaHei" panose="020B0503020204020204" pitchFamily="34" charset="-122"/>
              </a:rPr>
              <a:t>2019</a:t>
            </a:r>
            <a:r>
              <a:rPr lang="zh-CN" altLang="en-US" dirty="0">
                <a:solidFill>
                  <a:srgbClr val="1F497D"/>
                </a:solidFill>
                <a:latin typeface="Microsoft YaHei" panose="020B0503020204020204" pitchFamily="34" charset="-122"/>
                <a:ea typeface="Microsoft YaHei" panose="020B0503020204020204" pitchFamily="34" charset="-122"/>
              </a:rPr>
              <a:t>年在平台</a:t>
            </a:r>
            <a:r>
              <a:rPr lang="zh-CN" altLang="en-US" b="1" dirty="0">
                <a:solidFill>
                  <a:srgbClr val="1F497D"/>
                </a:solidFill>
                <a:latin typeface="Microsoft YaHei" panose="020B0503020204020204" pitchFamily="34" charset="-122"/>
                <a:ea typeface="Microsoft YaHei" panose="020B0503020204020204" pitchFamily="34" charset="-122"/>
              </a:rPr>
              <a:t>建设</a:t>
            </a:r>
            <a:r>
              <a:rPr lang="en-US" altLang="zh-CN" b="1" dirty="0">
                <a:solidFill>
                  <a:srgbClr val="1F497D"/>
                </a:solidFill>
                <a:latin typeface="Microsoft YaHei" panose="020B0503020204020204" pitchFamily="34" charset="-122"/>
                <a:ea typeface="Microsoft YaHei" panose="020B0503020204020204" pitchFamily="34" charset="-122"/>
              </a:rPr>
              <a:t>GPU</a:t>
            </a:r>
            <a:r>
              <a:rPr lang="zh-CN" altLang="en-US" b="1" dirty="0">
                <a:solidFill>
                  <a:srgbClr val="1F497D"/>
                </a:solidFill>
                <a:latin typeface="Microsoft YaHei" panose="020B0503020204020204" pitchFamily="34" charset="-122"/>
                <a:ea typeface="Microsoft YaHei" panose="020B0503020204020204" pitchFamily="34" charset="-122"/>
              </a:rPr>
              <a:t>集群</a:t>
            </a:r>
            <a:r>
              <a:rPr lang="zh-CN" altLang="en-US" dirty="0">
                <a:solidFill>
                  <a:srgbClr val="1F497D"/>
                </a:solidFill>
                <a:latin typeface="Microsoft YaHei" panose="020B0503020204020204" pitchFamily="34" charset="-122"/>
                <a:ea typeface="Microsoft YaHei" panose="020B0503020204020204" pitchFamily="34" charset="-122"/>
              </a:rPr>
              <a:t>，</a:t>
            </a:r>
            <a:r>
              <a:rPr lang="en-US" altLang="zh-CN" dirty="0">
                <a:solidFill>
                  <a:srgbClr val="1F497D"/>
                </a:solidFill>
                <a:latin typeface="Microsoft YaHei" panose="020B0503020204020204" pitchFamily="34" charset="-122"/>
                <a:ea typeface="Microsoft YaHei" panose="020B0503020204020204" pitchFamily="34" charset="-122"/>
              </a:rPr>
              <a:t>17</a:t>
            </a:r>
            <a:r>
              <a:rPr lang="zh-CN" altLang="en-US" dirty="0">
                <a:solidFill>
                  <a:srgbClr val="1F497D"/>
                </a:solidFill>
                <a:latin typeface="Microsoft YaHei" panose="020B0503020204020204" pitchFamily="34" charset="-122"/>
                <a:ea typeface="Microsoft YaHei" panose="020B0503020204020204" pitchFamily="34" charset="-122"/>
              </a:rPr>
              <a:t>个</a:t>
            </a:r>
            <a:r>
              <a:rPr lang="en-US" altLang="zh-CN" dirty="0">
                <a:solidFill>
                  <a:srgbClr val="1F497D"/>
                </a:solidFill>
                <a:latin typeface="Microsoft YaHei" panose="020B0503020204020204" pitchFamily="34" charset="-122"/>
                <a:ea typeface="Microsoft YaHei" panose="020B0503020204020204" pitchFamily="34" charset="-122"/>
              </a:rPr>
              <a:t>GPU</a:t>
            </a:r>
            <a:r>
              <a:rPr lang="zh-CN" altLang="en-US" dirty="0">
                <a:solidFill>
                  <a:srgbClr val="1F497D"/>
                </a:solidFill>
                <a:latin typeface="Microsoft YaHei" panose="020B0503020204020204" pitchFamily="34" charset="-122"/>
                <a:ea typeface="Microsoft YaHei" panose="020B0503020204020204" pitchFamily="34" charset="-122"/>
              </a:rPr>
              <a:t>计算节点，</a:t>
            </a:r>
            <a:r>
              <a:rPr lang="en-US" altLang="zh-CN" dirty="0">
                <a:solidFill>
                  <a:srgbClr val="1F497D"/>
                </a:solidFill>
                <a:latin typeface="Microsoft YaHei" panose="020B0503020204020204" pitchFamily="34" charset="-122"/>
                <a:ea typeface="Microsoft YaHei" panose="020B0503020204020204" pitchFamily="34" charset="-122"/>
              </a:rPr>
              <a:t>68</a:t>
            </a:r>
            <a:r>
              <a:rPr lang="zh-CN" altLang="en-US" dirty="0">
                <a:solidFill>
                  <a:srgbClr val="1F497D"/>
                </a:solidFill>
                <a:latin typeface="Microsoft YaHei" panose="020B0503020204020204" pitchFamily="34" charset="-122"/>
                <a:ea typeface="Microsoft YaHei" panose="020B0503020204020204" pitchFamily="34" charset="-122"/>
              </a:rPr>
              <a:t>块</a:t>
            </a:r>
            <a:r>
              <a:rPr lang="en-US" altLang="zh-CN" dirty="0">
                <a:solidFill>
                  <a:srgbClr val="1F497D"/>
                </a:solidFill>
                <a:latin typeface="Microsoft YaHei" panose="020B0503020204020204" pitchFamily="34" charset="-122"/>
                <a:ea typeface="Microsoft YaHei" panose="020B0503020204020204" pitchFamily="34" charset="-122"/>
              </a:rPr>
              <a:t>2080TI</a:t>
            </a:r>
            <a:r>
              <a:rPr lang="zh-CN" altLang="en-US" dirty="0">
                <a:solidFill>
                  <a:srgbClr val="1F497D"/>
                </a:solidFill>
                <a:latin typeface="Microsoft YaHei" panose="020B0503020204020204" pitchFamily="34" charset="-122"/>
                <a:ea typeface="Microsoft YaHei" panose="020B0503020204020204" pitchFamily="34" charset="-122"/>
              </a:rPr>
              <a:t>显卡，为挖掘交通大数据的深层语义搭建了机器学习和深度学习框架。</a:t>
            </a:r>
            <a:endParaRPr lang="en-US" altLang="zh-CN" dirty="0">
              <a:solidFill>
                <a:srgbClr val="1F497D"/>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7731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55</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交通分布式计算与大数据处理平台</a:t>
            </a:r>
          </a:p>
        </p:txBody>
      </p:sp>
      <p:sp>
        <p:nvSpPr>
          <p:cNvPr id="10" name="内容占位符 2">
            <a:extLst>
              <a:ext uri="{FF2B5EF4-FFF2-40B4-BE49-F238E27FC236}">
                <a16:creationId xmlns:a16="http://schemas.microsoft.com/office/drawing/2014/main" id="{17764D0B-F377-CA4E-BF9A-551F09227755}"/>
              </a:ext>
            </a:extLst>
          </p:cNvPr>
          <p:cNvSpPr>
            <a:spLocks noGrp="1"/>
          </p:cNvSpPr>
          <p:nvPr>
            <p:ph idx="1"/>
          </p:nvPr>
        </p:nvSpPr>
        <p:spPr>
          <a:xfrm>
            <a:off x="628650" y="1700418"/>
            <a:ext cx="7770767" cy="4081419"/>
          </a:xfrm>
        </p:spPr>
        <p:txBody>
          <a:bodyPr/>
          <a:lstStyle/>
          <a:p>
            <a:endParaRPr lang="zh-CN" altLang="en-US" sz="1800" dirty="0">
              <a:solidFill>
                <a:srgbClr val="4F81BD"/>
              </a:solidFill>
            </a:endParaRPr>
          </a:p>
          <a:p>
            <a:pPr lvl="2"/>
            <a:endParaRPr lang="en-US" altLang="zh-CN" sz="1000" dirty="0"/>
          </a:p>
        </p:txBody>
      </p:sp>
      <p:pic>
        <p:nvPicPr>
          <p:cNvPr id="11" name="图片 10">
            <a:extLst>
              <a:ext uri="{FF2B5EF4-FFF2-40B4-BE49-F238E27FC236}">
                <a16:creationId xmlns:a16="http://schemas.microsoft.com/office/drawing/2014/main" id="{0B530867-15F7-104C-91DE-A57071F9C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1" y="2296987"/>
            <a:ext cx="7753627" cy="37457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内容占位符 4">
            <a:extLst>
              <a:ext uri="{FF2B5EF4-FFF2-40B4-BE49-F238E27FC236}">
                <a16:creationId xmlns:a16="http://schemas.microsoft.com/office/drawing/2014/main" id="{A656FF0B-C979-7B4E-80CD-8C9801F82FE4}"/>
              </a:ext>
            </a:extLst>
          </p:cNvPr>
          <p:cNvSpPr txBox="1">
            <a:spLocks/>
          </p:cNvSpPr>
          <p:nvPr/>
        </p:nvSpPr>
        <p:spPr>
          <a:xfrm>
            <a:off x="374848" y="1765813"/>
            <a:ext cx="8229600" cy="3806014"/>
          </a:xfrm>
          <a:prstGeom prst="rect">
            <a:avLst/>
          </a:prstGeom>
        </p:spPr>
        <p:txBody>
          <a:bodyPr/>
          <a:lstStyle>
            <a:lvl1pPr marL="342900" indent="-342900" algn="l" defTabSz="914400" rtl="0" eaLnBrk="1" latinLnBrk="0" hangingPunct="1">
              <a:lnSpc>
                <a:spcPct val="120000"/>
              </a:lnSpc>
              <a:spcBef>
                <a:spcPct val="20000"/>
              </a:spcBef>
              <a:buSzPct val="70000"/>
              <a:buFont typeface="Wingdings" panose="05000000000000000000" pitchFamily="2" charset="2"/>
              <a:buChar char="n"/>
              <a:defRPr sz="2400" b="1" kern="1200">
                <a:solidFill>
                  <a:schemeClr val="accent1"/>
                </a:solidFill>
                <a:latin typeface="+mn-lt"/>
                <a:ea typeface="+mn-ea"/>
                <a:cs typeface="+mn-cs"/>
              </a:defRPr>
            </a:lvl1pPr>
            <a:lvl2pPr marL="742950" indent="-285750" algn="l" defTabSz="914400" rtl="0" eaLnBrk="1" latinLnBrk="0" hangingPunct="1">
              <a:lnSpc>
                <a:spcPct val="120000"/>
              </a:lnSpc>
              <a:spcBef>
                <a:spcPct val="20000"/>
              </a:spcBef>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buSzPct val="70000"/>
              <a:buFont typeface="Wingdings" panose="05000000000000000000" pitchFamily="2" charset="2"/>
              <a:buChar char="n"/>
              <a:defRPr sz="18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p"/>
            </a:pPr>
            <a:r>
              <a:rPr lang="en-US" altLang="zh-CN"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Hadoop</a:t>
            </a:r>
            <a:r>
              <a:rPr lang="zh-CN" altLang="en-US"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平台</a:t>
            </a:r>
          </a:p>
        </p:txBody>
      </p:sp>
      <p:sp>
        <p:nvSpPr>
          <p:cNvPr id="9" name="页脚占位符 4">
            <a:extLst>
              <a:ext uri="{FF2B5EF4-FFF2-40B4-BE49-F238E27FC236}">
                <a16:creationId xmlns:a16="http://schemas.microsoft.com/office/drawing/2014/main" id="{F64D2CAD-512B-B947-B3B2-4DFBA8AED428}"/>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964014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56</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交通分布式计算与大数据处理平台</a:t>
            </a:r>
          </a:p>
        </p:txBody>
      </p:sp>
      <p:sp>
        <p:nvSpPr>
          <p:cNvPr id="10" name="内容占位符 2">
            <a:extLst>
              <a:ext uri="{FF2B5EF4-FFF2-40B4-BE49-F238E27FC236}">
                <a16:creationId xmlns:a16="http://schemas.microsoft.com/office/drawing/2014/main" id="{17764D0B-F377-CA4E-BF9A-551F09227755}"/>
              </a:ext>
            </a:extLst>
          </p:cNvPr>
          <p:cNvSpPr>
            <a:spLocks noGrp="1"/>
          </p:cNvSpPr>
          <p:nvPr>
            <p:ph idx="1"/>
          </p:nvPr>
        </p:nvSpPr>
        <p:spPr>
          <a:xfrm>
            <a:off x="628650" y="1700418"/>
            <a:ext cx="7770767" cy="4081419"/>
          </a:xfrm>
        </p:spPr>
        <p:txBody>
          <a:bodyPr/>
          <a:lstStyle/>
          <a:p>
            <a:endParaRPr lang="zh-CN" altLang="en-US" sz="1800" dirty="0">
              <a:solidFill>
                <a:srgbClr val="4F81BD"/>
              </a:solidFill>
            </a:endParaRPr>
          </a:p>
          <a:p>
            <a:pPr lvl="2"/>
            <a:endParaRPr lang="en-US" altLang="zh-CN" sz="1000" dirty="0"/>
          </a:p>
        </p:txBody>
      </p:sp>
      <p:sp>
        <p:nvSpPr>
          <p:cNvPr id="12" name="内容占位符 4">
            <a:extLst>
              <a:ext uri="{FF2B5EF4-FFF2-40B4-BE49-F238E27FC236}">
                <a16:creationId xmlns:a16="http://schemas.microsoft.com/office/drawing/2014/main" id="{A656FF0B-C979-7B4E-80CD-8C9801F82FE4}"/>
              </a:ext>
            </a:extLst>
          </p:cNvPr>
          <p:cNvSpPr txBox="1">
            <a:spLocks/>
          </p:cNvSpPr>
          <p:nvPr/>
        </p:nvSpPr>
        <p:spPr>
          <a:xfrm>
            <a:off x="374848" y="1765813"/>
            <a:ext cx="8229600" cy="3806014"/>
          </a:xfrm>
          <a:prstGeom prst="rect">
            <a:avLst/>
          </a:prstGeom>
        </p:spPr>
        <p:txBody>
          <a:bodyPr/>
          <a:lstStyle>
            <a:lvl1pPr marL="342900" indent="-342900" algn="l" defTabSz="914400" rtl="0" eaLnBrk="1" latinLnBrk="0" hangingPunct="1">
              <a:lnSpc>
                <a:spcPct val="120000"/>
              </a:lnSpc>
              <a:spcBef>
                <a:spcPct val="20000"/>
              </a:spcBef>
              <a:buSzPct val="70000"/>
              <a:buFont typeface="Wingdings" panose="05000000000000000000" pitchFamily="2" charset="2"/>
              <a:buChar char="n"/>
              <a:defRPr sz="2400" b="1" kern="1200">
                <a:solidFill>
                  <a:schemeClr val="accent1"/>
                </a:solidFill>
                <a:latin typeface="+mn-lt"/>
                <a:ea typeface="+mn-ea"/>
                <a:cs typeface="+mn-cs"/>
              </a:defRPr>
            </a:lvl1pPr>
            <a:lvl2pPr marL="742950" indent="-285750" algn="l" defTabSz="914400" rtl="0" eaLnBrk="1" latinLnBrk="0" hangingPunct="1">
              <a:lnSpc>
                <a:spcPct val="120000"/>
              </a:lnSpc>
              <a:spcBef>
                <a:spcPct val="20000"/>
              </a:spcBef>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buSzPct val="70000"/>
              <a:buFont typeface="Wingdings" panose="05000000000000000000" pitchFamily="2" charset="2"/>
              <a:buChar char="n"/>
              <a:defRPr sz="18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p"/>
            </a:pPr>
            <a:r>
              <a:rPr lang="en-US" altLang="zh-CN"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Hadoop</a:t>
            </a:r>
            <a:r>
              <a:rPr lang="zh-CN" altLang="en-US"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平台</a:t>
            </a:r>
          </a:p>
        </p:txBody>
      </p:sp>
      <p:pic>
        <p:nvPicPr>
          <p:cNvPr id="9" name="图片 8">
            <a:extLst>
              <a:ext uri="{FF2B5EF4-FFF2-40B4-BE49-F238E27FC236}">
                <a16:creationId xmlns:a16="http://schemas.microsoft.com/office/drawing/2014/main" id="{92A9BEF6-1FE7-5746-B166-5F7E22793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84" y="2315994"/>
            <a:ext cx="8425055" cy="3271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页脚占位符 4">
            <a:extLst>
              <a:ext uri="{FF2B5EF4-FFF2-40B4-BE49-F238E27FC236}">
                <a16:creationId xmlns:a16="http://schemas.microsoft.com/office/drawing/2014/main" id="{5447A164-EB28-7741-8821-E2ED662C989E}"/>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972129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57</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交通分布式计算与大数据处理平台</a:t>
            </a:r>
          </a:p>
        </p:txBody>
      </p:sp>
      <p:sp>
        <p:nvSpPr>
          <p:cNvPr id="10" name="内容占位符 2">
            <a:extLst>
              <a:ext uri="{FF2B5EF4-FFF2-40B4-BE49-F238E27FC236}">
                <a16:creationId xmlns:a16="http://schemas.microsoft.com/office/drawing/2014/main" id="{17764D0B-F377-CA4E-BF9A-551F09227755}"/>
              </a:ext>
            </a:extLst>
          </p:cNvPr>
          <p:cNvSpPr>
            <a:spLocks noGrp="1"/>
          </p:cNvSpPr>
          <p:nvPr>
            <p:ph idx="1"/>
          </p:nvPr>
        </p:nvSpPr>
        <p:spPr>
          <a:xfrm>
            <a:off x="628650" y="1700418"/>
            <a:ext cx="7770767" cy="4081419"/>
          </a:xfrm>
        </p:spPr>
        <p:txBody>
          <a:bodyPr/>
          <a:lstStyle/>
          <a:p>
            <a:endParaRPr lang="zh-CN" altLang="en-US" sz="1800" dirty="0">
              <a:solidFill>
                <a:srgbClr val="4F81BD"/>
              </a:solidFill>
            </a:endParaRPr>
          </a:p>
          <a:p>
            <a:pPr lvl="2"/>
            <a:endParaRPr lang="en-US" altLang="zh-CN" sz="1000" dirty="0"/>
          </a:p>
        </p:txBody>
      </p:sp>
      <p:sp>
        <p:nvSpPr>
          <p:cNvPr id="12" name="内容占位符 4">
            <a:extLst>
              <a:ext uri="{FF2B5EF4-FFF2-40B4-BE49-F238E27FC236}">
                <a16:creationId xmlns:a16="http://schemas.microsoft.com/office/drawing/2014/main" id="{A656FF0B-C979-7B4E-80CD-8C9801F82FE4}"/>
              </a:ext>
            </a:extLst>
          </p:cNvPr>
          <p:cNvSpPr txBox="1">
            <a:spLocks/>
          </p:cNvSpPr>
          <p:nvPr/>
        </p:nvSpPr>
        <p:spPr>
          <a:xfrm>
            <a:off x="374848" y="1765813"/>
            <a:ext cx="8229600" cy="3806014"/>
          </a:xfrm>
          <a:prstGeom prst="rect">
            <a:avLst/>
          </a:prstGeom>
        </p:spPr>
        <p:txBody>
          <a:bodyPr/>
          <a:lstStyle>
            <a:lvl1pPr marL="342900" indent="-342900" algn="l" defTabSz="914400" rtl="0" eaLnBrk="1" latinLnBrk="0" hangingPunct="1">
              <a:lnSpc>
                <a:spcPct val="120000"/>
              </a:lnSpc>
              <a:spcBef>
                <a:spcPct val="20000"/>
              </a:spcBef>
              <a:buSzPct val="70000"/>
              <a:buFont typeface="Wingdings" panose="05000000000000000000" pitchFamily="2" charset="2"/>
              <a:buChar char="n"/>
              <a:defRPr sz="2400" b="1" kern="1200">
                <a:solidFill>
                  <a:schemeClr val="accent1"/>
                </a:solidFill>
                <a:latin typeface="+mn-lt"/>
                <a:ea typeface="+mn-ea"/>
                <a:cs typeface="+mn-cs"/>
              </a:defRPr>
            </a:lvl1pPr>
            <a:lvl2pPr marL="742950" indent="-285750" algn="l" defTabSz="914400" rtl="0" eaLnBrk="1" latinLnBrk="0" hangingPunct="1">
              <a:lnSpc>
                <a:spcPct val="120000"/>
              </a:lnSpc>
              <a:spcBef>
                <a:spcPct val="20000"/>
              </a:spcBef>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buSzPct val="70000"/>
              <a:buFont typeface="Wingdings" panose="05000000000000000000" pitchFamily="2" charset="2"/>
              <a:buChar char="n"/>
              <a:defRPr sz="18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p"/>
            </a:pPr>
            <a:r>
              <a:rPr lang="en-US" altLang="zh-CN"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Spark</a:t>
            </a:r>
            <a:r>
              <a:rPr lang="zh-CN" altLang="en-US"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平台</a:t>
            </a:r>
          </a:p>
        </p:txBody>
      </p:sp>
      <p:sp>
        <p:nvSpPr>
          <p:cNvPr id="11" name="内容占位符 2">
            <a:extLst>
              <a:ext uri="{FF2B5EF4-FFF2-40B4-BE49-F238E27FC236}">
                <a16:creationId xmlns:a16="http://schemas.microsoft.com/office/drawing/2014/main" id="{CC8D8E10-BF57-5745-BE00-A2AB24B707B6}"/>
              </a:ext>
            </a:extLst>
          </p:cNvPr>
          <p:cNvSpPr txBox="1">
            <a:spLocks/>
          </p:cNvSpPr>
          <p:nvPr/>
        </p:nvSpPr>
        <p:spPr bwMode="auto">
          <a:xfrm>
            <a:off x="604264" y="2243181"/>
            <a:ext cx="7770767" cy="408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endParaRPr lang="zh-CN" altLang="en-US" sz="1800">
              <a:solidFill>
                <a:srgbClr val="4F81BD"/>
              </a:solidFill>
            </a:endParaRPr>
          </a:p>
          <a:p>
            <a:pPr lvl="2" defTabSz="914400"/>
            <a:endParaRPr lang="en-US" altLang="zh-CN" sz="1000" dirty="0"/>
          </a:p>
        </p:txBody>
      </p:sp>
      <p:pic>
        <p:nvPicPr>
          <p:cNvPr id="15" name="图片 14">
            <a:extLst>
              <a:ext uri="{FF2B5EF4-FFF2-40B4-BE49-F238E27FC236}">
                <a16:creationId xmlns:a16="http://schemas.microsoft.com/office/drawing/2014/main" id="{04B3238D-490E-7C44-941D-EBBD03C20B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2309120"/>
            <a:ext cx="7920880" cy="4043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页脚占位符 4">
            <a:extLst>
              <a:ext uri="{FF2B5EF4-FFF2-40B4-BE49-F238E27FC236}">
                <a16:creationId xmlns:a16="http://schemas.microsoft.com/office/drawing/2014/main" id="{4AEF1B47-C81E-1F42-82B4-B55F176CCAE6}"/>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604999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58</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交通分布式计算与大数据处理平台</a:t>
            </a:r>
          </a:p>
        </p:txBody>
      </p:sp>
      <p:sp>
        <p:nvSpPr>
          <p:cNvPr id="10" name="内容占位符 2">
            <a:extLst>
              <a:ext uri="{FF2B5EF4-FFF2-40B4-BE49-F238E27FC236}">
                <a16:creationId xmlns:a16="http://schemas.microsoft.com/office/drawing/2014/main" id="{17764D0B-F377-CA4E-BF9A-551F09227755}"/>
              </a:ext>
            </a:extLst>
          </p:cNvPr>
          <p:cNvSpPr>
            <a:spLocks noGrp="1"/>
          </p:cNvSpPr>
          <p:nvPr>
            <p:ph idx="1"/>
          </p:nvPr>
        </p:nvSpPr>
        <p:spPr>
          <a:xfrm>
            <a:off x="628650" y="1700418"/>
            <a:ext cx="7770767" cy="4081419"/>
          </a:xfrm>
        </p:spPr>
        <p:txBody>
          <a:bodyPr/>
          <a:lstStyle/>
          <a:p>
            <a:endParaRPr lang="zh-CN" altLang="en-US" sz="1800" dirty="0">
              <a:solidFill>
                <a:srgbClr val="4F81BD"/>
              </a:solidFill>
            </a:endParaRPr>
          </a:p>
          <a:p>
            <a:pPr lvl="2"/>
            <a:endParaRPr lang="en-US" altLang="zh-CN" sz="1000" dirty="0"/>
          </a:p>
        </p:txBody>
      </p:sp>
      <p:sp>
        <p:nvSpPr>
          <p:cNvPr id="12" name="内容占位符 4">
            <a:extLst>
              <a:ext uri="{FF2B5EF4-FFF2-40B4-BE49-F238E27FC236}">
                <a16:creationId xmlns:a16="http://schemas.microsoft.com/office/drawing/2014/main" id="{A656FF0B-C979-7B4E-80CD-8C9801F82FE4}"/>
              </a:ext>
            </a:extLst>
          </p:cNvPr>
          <p:cNvSpPr txBox="1">
            <a:spLocks/>
          </p:cNvSpPr>
          <p:nvPr/>
        </p:nvSpPr>
        <p:spPr>
          <a:xfrm>
            <a:off x="374848" y="1765813"/>
            <a:ext cx="8229600" cy="3806014"/>
          </a:xfrm>
          <a:prstGeom prst="rect">
            <a:avLst/>
          </a:prstGeom>
        </p:spPr>
        <p:txBody>
          <a:bodyPr/>
          <a:lstStyle>
            <a:lvl1pPr marL="342900" indent="-342900" algn="l" defTabSz="914400" rtl="0" eaLnBrk="1" latinLnBrk="0" hangingPunct="1">
              <a:lnSpc>
                <a:spcPct val="120000"/>
              </a:lnSpc>
              <a:spcBef>
                <a:spcPct val="20000"/>
              </a:spcBef>
              <a:buSzPct val="70000"/>
              <a:buFont typeface="Wingdings" panose="05000000000000000000" pitchFamily="2" charset="2"/>
              <a:buChar char="n"/>
              <a:defRPr sz="2400" b="1" kern="1200">
                <a:solidFill>
                  <a:schemeClr val="accent1"/>
                </a:solidFill>
                <a:latin typeface="+mn-lt"/>
                <a:ea typeface="+mn-ea"/>
                <a:cs typeface="+mn-cs"/>
              </a:defRPr>
            </a:lvl1pPr>
            <a:lvl2pPr marL="742950" indent="-285750" algn="l" defTabSz="914400" rtl="0" eaLnBrk="1" latinLnBrk="0" hangingPunct="1">
              <a:lnSpc>
                <a:spcPct val="120000"/>
              </a:lnSpc>
              <a:spcBef>
                <a:spcPct val="20000"/>
              </a:spcBef>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buSzPct val="70000"/>
              <a:buFont typeface="Wingdings" panose="05000000000000000000" pitchFamily="2" charset="2"/>
              <a:buChar char="n"/>
              <a:defRPr sz="18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p"/>
            </a:pPr>
            <a:r>
              <a:rPr lang="zh-CN" altLang="en-US"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远程登入操作平台</a:t>
            </a:r>
          </a:p>
        </p:txBody>
      </p:sp>
      <p:sp>
        <p:nvSpPr>
          <p:cNvPr id="11" name="内容占位符 2">
            <a:extLst>
              <a:ext uri="{FF2B5EF4-FFF2-40B4-BE49-F238E27FC236}">
                <a16:creationId xmlns:a16="http://schemas.microsoft.com/office/drawing/2014/main" id="{CC8D8E10-BF57-5745-BE00-A2AB24B707B6}"/>
              </a:ext>
            </a:extLst>
          </p:cNvPr>
          <p:cNvSpPr txBox="1">
            <a:spLocks/>
          </p:cNvSpPr>
          <p:nvPr/>
        </p:nvSpPr>
        <p:spPr bwMode="auto">
          <a:xfrm>
            <a:off x="604264" y="2243181"/>
            <a:ext cx="7770767" cy="408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endParaRPr lang="zh-CN" altLang="en-US" sz="1800">
              <a:solidFill>
                <a:srgbClr val="4F81BD"/>
              </a:solidFill>
            </a:endParaRPr>
          </a:p>
          <a:p>
            <a:pPr lvl="2" defTabSz="914400"/>
            <a:endParaRPr lang="en-US" altLang="zh-CN" sz="1000" dirty="0"/>
          </a:p>
        </p:txBody>
      </p:sp>
      <p:pic>
        <p:nvPicPr>
          <p:cNvPr id="17" name="图片 16">
            <a:extLst>
              <a:ext uri="{FF2B5EF4-FFF2-40B4-BE49-F238E27FC236}">
                <a16:creationId xmlns:a16="http://schemas.microsoft.com/office/drawing/2014/main" id="{C19FBF8F-D449-7B40-BC06-A618B5145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347837"/>
            <a:ext cx="6007552" cy="36415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图片 17">
            <a:extLst>
              <a:ext uri="{FF2B5EF4-FFF2-40B4-BE49-F238E27FC236}">
                <a16:creationId xmlns:a16="http://schemas.microsoft.com/office/drawing/2014/main" id="{89F7CC27-4AEF-B94D-B94D-EB5B6542C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738" y="2373922"/>
            <a:ext cx="5988262" cy="36415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页脚占位符 4">
            <a:extLst>
              <a:ext uri="{FF2B5EF4-FFF2-40B4-BE49-F238E27FC236}">
                <a16:creationId xmlns:a16="http://schemas.microsoft.com/office/drawing/2014/main" id="{F8F56AA6-217D-634A-BFC4-EC1422DFEDD2}"/>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193515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59</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大数据计算</a:t>
            </a:r>
          </a:p>
        </p:txBody>
      </p:sp>
      <p:sp>
        <p:nvSpPr>
          <p:cNvPr id="10" name="内容占位符 2">
            <a:extLst>
              <a:ext uri="{FF2B5EF4-FFF2-40B4-BE49-F238E27FC236}">
                <a16:creationId xmlns:a16="http://schemas.microsoft.com/office/drawing/2014/main" id="{17764D0B-F377-CA4E-BF9A-551F09227755}"/>
              </a:ext>
            </a:extLst>
          </p:cNvPr>
          <p:cNvSpPr>
            <a:spLocks noGrp="1"/>
          </p:cNvSpPr>
          <p:nvPr>
            <p:ph idx="1"/>
          </p:nvPr>
        </p:nvSpPr>
        <p:spPr>
          <a:xfrm>
            <a:off x="628650" y="1700418"/>
            <a:ext cx="7770767" cy="4081419"/>
          </a:xfrm>
        </p:spPr>
        <p:txBody>
          <a:bodyPr/>
          <a:lstStyle/>
          <a:p>
            <a:endParaRPr lang="zh-CN" altLang="en-US" sz="1800" dirty="0">
              <a:solidFill>
                <a:srgbClr val="4F81BD"/>
              </a:solidFill>
            </a:endParaRPr>
          </a:p>
          <a:p>
            <a:pPr lvl="2"/>
            <a:endParaRPr lang="en-US" altLang="zh-CN" sz="1000" dirty="0"/>
          </a:p>
        </p:txBody>
      </p:sp>
      <p:sp>
        <p:nvSpPr>
          <p:cNvPr id="12" name="内容占位符 4">
            <a:extLst>
              <a:ext uri="{FF2B5EF4-FFF2-40B4-BE49-F238E27FC236}">
                <a16:creationId xmlns:a16="http://schemas.microsoft.com/office/drawing/2014/main" id="{A656FF0B-C979-7B4E-80CD-8C9801F82FE4}"/>
              </a:ext>
            </a:extLst>
          </p:cNvPr>
          <p:cNvSpPr txBox="1">
            <a:spLocks/>
          </p:cNvSpPr>
          <p:nvPr/>
        </p:nvSpPr>
        <p:spPr>
          <a:xfrm>
            <a:off x="374848" y="1765813"/>
            <a:ext cx="8229600" cy="3806014"/>
          </a:xfrm>
          <a:prstGeom prst="rect">
            <a:avLst/>
          </a:prstGeom>
        </p:spPr>
        <p:txBody>
          <a:bodyPr/>
          <a:lstStyle>
            <a:lvl1pPr marL="342900" indent="-342900" algn="l" defTabSz="914400" rtl="0" eaLnBrk="1" latinLnBrk="0" hangingPunct="1">
              <a:lnSpc>
                <a:spcPct val="120000"/>
              </a:lnSpc>
              <a:spcBef>
                <a:spcPct val="20000"/>
              </a:spcBef>
              <a:buSzPct val="70000"/>
              <a:buFont typeface="Wingdings" panose="05000000000000000000" pitchFamily="2" charset="2"/>
              <a:buChar char="n"/>
              <a:defRPr sz="2400" b="1" kern="1200">
                <a:solidFill>
                  <a:schemeClr val="accent1"/>
                </a:solidFill>
                <a:latin typeface="+mn-lt"/>
                <a:ea typeface="+mn-ea"/>
                <a:cs typeface="+mn-cs"/>
              </a:defRPr>
            </a:lvl1pPr>
            <a:lvl2pPr marL="742950" indent="-285750" algn="l" defTabSz="914400" rtl="0" eaLnBrk="1" latinLnBrk="0" hangingPunct="1">
              <a:lnSpc>
                <a:spcPct val="120000"/>
              </a:lnSpc>
              <a:spcBef>
                <a:spcPct val="20000"/>
              </a:spcBef>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buSzPct val="70000"/>
              <a:buFont typeface="Wingdings" panose="05000000000000000000" pitchFamily="2" charset="2"/>
              <a:buChar char="n"/>
              <a:defRPr sz="18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p"/>
            </a:pPr>
            <a:r>
              <a:rPr lang="zh-CN" altLang="en-US"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大数据计算</a:t>
            </a:r>
          </a:p>
        </p:txBody>
      </p:sp>
      <p:sp>
        <p:nvSpPr>
          <p:cNvPr id="2" name="矩形 1">
            <a:extLst>
              <a:ext uri="{FF2B5EF4-FFF2-40B4-BE49-F238E27FC236}">
                <a16:creationId xmlns:a16="http://schemas.microsoft.com/office/drawing/2014/main" id="{0C6D2414-230F-9E4B-8FE7-5AAD1D274290}"/>
              </a:ext>
            </a:extLst>
          </p:cNvPr>
          <p:cNvSpPr/>
          <p:nvPr/>
        </p:nvSpPr>
        <p:spPr>
          <a:xfrm>
            <a:off x="539552" y="2428270"/>
            <a:ext cx="7770767" cy="1705403"/>
          </a:xfrm>
          <a:prstGeom prst="rect">
            <a:avLst/>
          </a:prstGeom>
        </p:spPr>
        <p:txBody>
          <a:bodyPr wrap="square">
            <a:spAutoFit/>
          </a:bodyPr>
          <a:lstStyle/>
          <a:p>
            <a:pPr indent="457200">
              <a:lnSpc>
                <a:spcPct val="150000"/>
              </a:lnSpc>
              <a:spcBef>
                <a:spcPts val="1800"/>
              </a:spcBef>
            </a:pPr>
            <a:r>
              <a:rPr lang="zh-CN" altLang="zh-CN" dirty="0">
                <a:latin typeface="Microsoft YaHei" panose="020B0503020204020204" pitchFamily="34" charset="-122"/>
                <a:ea typeface="Microsoft YaHei" panose="020B0503020204020204" pitchFamily="34" charset="-122"/>
              </a:rPr>
              <a:t>由于大数据处理多样性的需求，目前出现了多种典型的计算模式，包括大数据查询分析计算（如</a:t>
            </a:r>
            <a:r>
              <a:rPr lang="en-US" altLang="zh-CN" dirty="0">
                <a:latin typeface="Microsoft YaHei" panose="020B0503020204020204" pitchFamily="34" charset="-122"/>
                <a:ea typeface="Microsoft YaHei" panose="020B0503020204020204" pitchFamily="34" charset="-122"/>
              </a:rPr>
              <a:t>Hive</a:t>
            </a:r>
            <a:r>
              <a:rPr lang="zh-CN" altLang="zh-CN" dirty="0">
                <a:latin typeface="Microsoft YaHei" panose="020B0503020204020204" pitchFamily="34" charset="-122"/>
                <a:ea typeface="Microsoft YaHei" panose="020B0503020204020204" pitchFamily="34" charset="-122"/>
              </a:rPr>
              <a:t>）、批处理计算（如</a:t>
            </a:r>
            <a:r>
              <a:rPr lang="en-US" altLang="zh-CN" dirty="0">
                <a:latin typeface="Microsoft YaHei" panose="020B0503020204020204" pitchFamily="34" charset="-122"/>
                <a:ea typeface="Microsoft YaHei" panose="020B0503020204020204" pitchFamily="34" charset="-122"/>
              </a:rPr>
              <a:t>Hadoop MapReduce</a:t>
            </a:r>
            <a:r>
              <a:rPr lang="zh-CN" altLang="zh-CN" dirty="0">
                <a:latin typeface="Microsoft YaHei" panose="020B0503020204020204" pitchFamily="34" charset="-122"/>
                <a:ea typeface="Microsoft YaHei" panose="020B0503020204020204" pitchFamily="34" charset="-122"/>
              </a:rPr>
              <a:t>）、流式计算（如</a:t>
            </a:r>
            <a:r>
              <a:rPr lang="en-US" altLang="zh-CN" dirty="0">
                <a:latin typeface="Microsoft YaHei" panose="020B0503020204020204" pitchFamily="34" charset="-122"/>
                <a:ea typeface="Microsoft YaHei" panose="020B0503020204020204" pitchFamily="34" charset="-122"/>
              </a:rPr>
              <a:t>Storm</a:t>
            </a:r>
            <a:r>
              <a:rPr lang="zh-CN" altLang="zh-CN" dirty="0">
                <a:latin typeface="Microsoft YaHei" panose="020B0503020204020204" pitchFamily="34" charset="-122"/>
                <a:ea typeface="Microsoft YaHei" panose="020B0503020204020204" pitchFamily="34" charset="-122"/>
              </a:rPr>
              <a:t>）、迭代计算（如</a:t>
            </a:r>
            <a:r>
              <a:rPr lang="en-US" altLang="zh-CN" dirty="0" err="1">
                <a:latin typeface="Microsoft YaHei" panose="020B0503020204020204" pitchFamily="34" charset="-122"/>
                <a:ea typeface="Microsoft YaHei" panose="020B0503020204020204" pitchFamily="34" charset="-122"/>
              </a:rPr>
              <a:t>HaLoop</a:t>
            </a:r>
            <a:r>
              <a:rPr lang="zh-CN" altLang="zh-CN" dirty="0">
                <a:latin typeface="Microsoft YaHei" panose="020B0503020204020204" pitchFamily="34" charset="-122"/>
                <a:ea typeface="Microsoft YaHei" panose="020B0503020204020204" pitchFamily="34" charset="-122"/>
              </a:rPr>
              <a:t>）、图计算（如</a:t>
            </a:r>
            <a:r>
              <a:rPr lang="en-US" altLang="zh-CN" dirty="0">
                <a:latin typeface="Microsoft YaHei" panose="020B0503020204020204" pitchFamily="34" charset="-122"/>
                <a:ea typeface="Microsoft YaHei" panose="020B0503020204020204" pitchFamily="34" charset="-122"/>
              </a:rPr>
              <a:t>Pregel</a:t>
            </a:r>
            <a:r>
              <a:rPr lang="zh-CN" altLang="zh-CN" dirty="0">
                <a:latin typeface="Microsoft YaHei" panose="020B0503020204020204" pitchFamily="34" charset="-122"/>
                <a:ea typeface="Microsoft YaHei" panose="020B0503020204020204" pitchFamily="34" charset="-122"/>
              </a:rPr>
              <a:t>）和内存计算（如</a:t>
            </a:r>
            <a:r>
              <a:rPr lang="en-US" altLang="zh-CN" dirty="0">
                <a:latin typeface="Microsoft YaHei" panose="020B0503020204020204" pitchFamily="34" charset="-122"/>
                <a:ea typeface="Microsoft YaHei" panose="020B0503020204020204" pitchFamily="34" charset="-122"/>
              </a:rPr>
              <a:t>Hana</a:t>
            </a:r>
            <a:r>
              <a:rPr lang="zh-CN"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
        <p:nvSpPr>
          <p:cNvPr id="9" name="页脚占位符 4">
            <a:extLst>
              <a:ext uri="{FF2B5EF4-FFF2-40B4-BE49-F238E27FC236}">
                <a16:creationId xmlns:a16="http://schemas.microsoft.com/office/drawing/2014/main" id="{F0C5DB1C-28BC-AF47-A7DD-DDF4A2F8654C}"/>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82346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a:t>
            </a:fld>
            <a:endParaRPr lang="en-US" altLang="zh-CN" dirty="0"/>
          </a:p>
        </p:txBody>
      </p:sp>
      <p:sp>
        <p:nvSpPr>
          <p:cNvPr id="15" name="矩形 14">
            <a:extLst>
              <a:ext uri="{FF2B5EF4-FFF2-40B4-BE49-F238E27FC236}">
                <a16:creationId xmlns:a16="http://schemas.microsoft.com/office/drawing/2014/main" id="{5F935162-D2A9-8B4B-B9D8-B7206B7B721B}"/>
              </a:ext>
            </a:extLst>
          </p:cNvPr>
          <p:cNvSpPr/>
          <p:nvPr/>
        </p:nvSpPr>
        <p:spPr>
          <a:xfrm>
            <a:off x="696534" y="1524000"/>
            <a:ext cx="7750931" cy="465294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16" name="矩形 15">
            <a:extLst>
              <a:ext uri="{FF2B5EF4-FFF2-40B4-BE49-F238E27FC236}">
                <a16:creationId xmlns:a16="http://schemas.microsoft.com/office/drawing/2014/main" id="{916BCF0F-CA26-CA43-9E02-87A36F494000}"/>
              </a:ext>
            </a:extLst>
          </p:cNvPr>
          <p:cNvSpPr/>
          <p:nvPr/>
        </p:nvSpPr>
        <p:spPr>
          <a:xfrm>
            <a:off x="783443" y="1389473"/>
            <a:ext cx="961161" cy="296521"/>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500" b="1" dirty="0">
                <a:solidFill>
                  <a:schemeClr val="bg1"/>
                </a:solidFill>
                <a:latin typeface="微软雅黑" panose="020B0503020204020204" pitchFamily="34" charset="-122"/>
                <a:ea typeface="微软雅黑" panose="020B0503020204020204" pitchFamily="34" charset="-122"/>
              </a:rPr>
              <a:t>4V</a:t>
            </a:r>
            <a:r>
              <a:rPr lang="zh-CN" altLang="en-US" sz="1500" b="1" dirty="0">
                <a:solidFill>
                  <a:schemeClr val="bg1"/>
                </a:solidFill>
                <a:latin typeface="微软雅黑" panose="020B0503020204020204" pitchFamily="34" charset="-122"/>
                <a:ea typeface="微软雅黑" panose="020B0503020204020204" pitchFamily="34" charset="-122"/>
              </a:rPr>
              <a:t>特征</a:t>
            </a:r>
          </a:p>
        </p:txBody>
      </p:sp>
      <p:grpSp>
        <p:nvGrpSpPr>
          <p:cNvPr id="38" name="组合 37">
            <a:extLst>
              <a:ext uri="{FF2B5EF4-FFF2-40B4-BE49-F238E27FC236}">
                <a16:creationId xmlns:a16="http://schemas.microsoft.com/office/drawing/2014/main" id="{79A92D8D-D5FC-544B-9D3A-23175C4D3739}"/>
              </a:ext>
            </a:extLst>
          </p:cNvPr>
          <p:cNvGrpSpPr/>
          <p:nvPr/>
        </p:nvGrpSpPr>
        <p:grpSpPr>
          <a:xfrm>
            <a:off x="1225480" y="1882065"/>
            <a:ext cx="1412017" cy="1325873"/>
            <a:chOff x="2855852" y="2692892"/>
            <a:chExt cx="1580078" cy="1483685"/>
          </a:xfrm>
        </p:grpSpPr>
        <p:pic>
          <p:nvPicPr>
            <p:cNvPr id="39" name="图片 38">
              <a:extLst>
                <a:ext uri="{FF2B5EF4-FFF2-40B4-BE49-F238E27FC236}">
                  <a16:creationId xmlns:a16="http://schemas.microsoft.com/office/drawing/2014/main" id="{1F7A91A8-AD3B-E04C-AC90-042AD66D2B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16" r="11816"/>
            <a:stretch/>
          </p:blipFill>
          <p:spPr>
            <a:xfrm>
              <a:off x="2865770" y="2717951"/>
              <a:ext cx="1570160" cy="1401855"/>
            </a:xfrm>
            <a:prstGeom prst="rect">
              <a:avLst/>
            </a:prstGeom>
            <a:ln>
              <a:solidFill>
                <a:schemeClr val="tx1"/>
              </a:solidFill>
            </a:ln>
          </p:spPr>
        </p:pic>
        <p:sp>
          <p:nvSpPr>
            <p:cNvPr id="40" name="矩形 39">
              <a:extLst>
                <a:ext uri="{FF2B5EF4-FFF2-40B4-BE49-F238E27FC236}">
                  <a16:creationId xmlns:a16="http://schemas.microsoft.com/office/drawing/2014/main" id="{07FF5874-6E8C-444A-A505-C4DD3B5186ED}"/>
                </a:ext>
              </a:extLst>
            </p:cNvPr>
            <p:cNvSpPr/>
            <p:nvPr/>
          </p:nvSpPr>
          <p:spPr>
            <a:xfrm>
              <a:off x="2855852" y="3832167"/>
              <a:ext cx="1580077" cy="344410"/>
            </a:xfrm>
            <a:prstGeom prst="rect">
              <a:avLst/>
            </a:prstGeom>
            <a:solidFill>
              <a:schemeClr val="bg1"/>
            </a:solidFill>
            <a:ln>
              <a:solidFill>
                <a:schemeClr val="tx1"/>
              </a:solidFill>
            </a:ln>
          </p:spPr>
          <p:txBody>
            <a:bodyPr wrap="square">
              <a:spAutoFit/>
            </a:bodyPr>
            <a:lstStyle/>
            <a:p>
              <a:pPr indent="-18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数据种类多</a:t>
              </a:r>
              <a:endParaRPr lang="zh-CN" altLang="en-US" sz="1400" dirty="0">
                <a:latin typeface="微软雅黑" panose="020B0503020204020204" pitchFamily="34" charset="-122"/>
                <a:ea typeface="微软雅黑" panose="020B0503020204020204" pitchFamily="34" charset="-122"/>
              </a:endParaRPr>
            </a:p>
          </p:txBody>
        </p:sp>
        <p:sp>
          <p:nvSpPr>
            <p:cNvPr id="41" name="直角三角形 40">
              <a:extLst>
                <a:ext uri="{FF2B5EF4-FFF2-40B4-BE49-F238E27FC236}">
                  <a16:creationId xmlns:a16="http://schemas.microsoft.com/office/drawing/2014/main" id="{7A227831-5565-DD4B-B873-B17E949FF3BB}"/>
                </a:ext>
              </a:extLst>
            </p:cNvPr>
            <p:cNvSpPr/>
            <p:nvPr/>
          </p:nvSpPr>
          <p:spPr>
            <a:xfrm rot="5400000">
              <a:off x="2865769" y="2719783"/>
              <a:ext cx="467360" cy="467360"/>
            </a:xfrm>
            <a:prstGeom prst="rtTriangle">
              <a:avLst/>
            </a:prstGeom>
            <a:solidFill>
              <a:srgbClr val="8DC12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785A68E8-B9B3-9B4C-BE5A-F08E49E501F0}"/>
                </a:ext>
              </a:extLst>
            </p:cNvPr>
            <p:cNvSpPr txBox="1"/>
            <p:nvPr/>
          </p:nvSpPr>
          <p:spPr>
            <a:xfrm>
              <a:off x="2865769" y="2692892"/>
              <a:ext cx="31931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FD4B4B0F-25A8-7148-89EE-793541224921}"/>
                </a:ext>
              </a:extLst>
            </p:cNvPr>
            <p:cNvSpPr/>
            <p:nvPr/>
          </p:nvSpPr>
          <p:spPr>
            <a:xfrm>
              <a:off x="3265219" y="2727517"/>
              <a:ext cx="206718" cy="335798"/>
            </a:xfrm>
            <a:prstGeom prst="rect">
              <a:avLst/>
            </a:prstGeom>
            <a:ln>
              <a:noFill/>
            </a:ln>
          </p:spPr>
          <p:txBody>
            <a:bodyPr wrap="none">
              <a:spAutoFit/>
            </a:bodyPr>
            <a:lstStyle/>
            <a:p>
              <a:endParaRPr lang="zh-CN" altLang="en-US" sz="1350" b="1" dirty="0"/>
            </a:p>
          </p:txBody>
        </p:sp>
      </p:grpSp>
      <p:sp>
        <p:nvSpPr>
          <p:cNvPr id="44" name="矩形 43">
            <a:extLst>
              <a:ext uri="{FF2B5EF4-FFF2-40B4-BE49-F238E27FC236}">
                <a16:creationId xmlns:a16="http://schemas.microsoft.com/office/drawing/2014/main" id="{94C8EAF1-1D6E-2E4B-BF45-508B8F8B6032}"/>
              </a:ext>
            </a:extLst>
          </p:cNvPr>
          <p:cNvSpPr/>
          <p:nvPr/>
        </p:nvSpPr>
        <p:spPr>
          <a:xfrm>
            <a:off x="2876830" y="1976831"/>
            <a:ext cx="5273241" cy="1002903"/>
          </a:xfrm>
          <a:prstGeom prst="rect">
            <a:avLst/>
          </a:prstGeom>
        </p:spPr>
        <p:txBody>
          <a:bodyPr wrap="square">
            <a:spAutoFit/>
          </a:bodyPr>
          <a:lstStyle/>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多样性 </a:t>
            </a:r>
            <a:r>
              <a:rPr lang="en-US" altLang="zh-CN" sz="1600" b="1" dirty="0">
                <a:latin typeface="微软雅黑" panose="020B0503020204020204" pitchFamily="34" charset="-122"/>
                <a:ea typeface="微软雅黑" panose="020B0503020204020204" pitchFamily="34" charset="-122"/>
              </a:rPr>
              <a:t>[Variety]</a:t>
            </a:r>
            <a:endParaRPr lang="zh-CN" altLang="en-US" sz="1600" b="1" dirty="0">
              <a:latin typeface="微软雅黑" panose="020B0503020204020204" pitchFamily="34" charset="-122"/>
              <a:ea typeface="微软雅黑" panose="020B0503020204020204" pitchFamily="34" charset="-122"/>
            </a:endParaRPr>
          </a:p>
          <a:p>
            <a:pPr marL="180000">
              <a:lnSpc>
                <a:spcPct val="125000"/>
              </a:lnSpc>
              <a:spcBef>
                <a:spcPts val="600"/>
              </a:spcBef>
            </a:pPr>
            <a:r>
              <a:rPr lang="zh-CN" altLang="en-US" sz="1600" dirty="0">
                <a:latin typeface="微软雅黑" panose="020B0503020204020204" pitchFamily="34" charset="-122"/>
                <a:ea typeface="微软雅黑" panose="020B0503020204020204" pitchFamily="34" charset="-122"/>
              </a:rPr>
              <a:t>包含结构化的数据表和半结构化、非结构化的文本、视频、图像等信息，而且数据之间的交互非常频繁和广泛。</a:t>
            </a:r>
          </a:p>
        </p:txBody>
      </p:sp>
      <p:sp>
        <p:nvSpPr>
          <p:cNvPr id="45" name="文本框 44">
            <a:extLst>
              <a:ext uri="{FF2B5EF4-FFF2-40B4-BE49-F238E27FC236}">
                <a16:creationId xmlns:a16="http://schemas.microsoft.com/office/drawing/2014/main" id="{325DA6BA-BAE0-0244-A43C-A8618E61810D}"/>
              </a:ext>
            </a:extLst>
          </p:cNvPr>
          <p:cNvSpPr txBox="1"/>
          <p:nvPr/>
        </p:nvSpPr>
        <p:spPr>
          <a:xfrm>
            <a:off x="1006545" y="3462842"/>
            <a:ext cx="4098826" cy="2631490"/>
          </a:xfrm>
          <a:prstGeom prst="rect">
            <a:avLst/>
          </a:prstGeom>
          <a:noFill/>
        </p:spPr>
        <p:txBody>
          <a:bodyPr wrap="square" numCol="1" rtlCol="0">
            <a:spAutoFit/>
          </a:bodyPr>
          <a:lstStyle/>
          <a:p>
            <a:pPr marL="285750" indent="-285750">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rPr>
              <a:t>以人为对象</a:t>
            </a:r>
            <a:endParaRPr lang="en-US" altLang="zh-CN" sz="1400" b="1" dirty="0">
              <a:latin typeface="微软雅黑" panose="020B0503020204020204" pitchFamily="34" charset="-122"/>
              <a:ea typeface="微软雅黑" panose="020B0503020204020204" pitchFamily="34" charset="-122"/>
            </a:endParaRPr>
          </a:p>
          <a:p>
            <a:pPr indent="457200">
              <a:lnSpc>
                <a:spcPct val="110000"/>
              </a:lnSpc>
            </a:pPr>
            <a:r>
              <a:rPr lang="zh-CN" altLang="en-US" sz="1200" dirty="0">
                <a:latin typeface="微软雅黑" panose="020B0503020204020204" pitchFamily="34" charset="-122"/>
                <a:ea typeface="微软雅黑" panose="020B0503020204020204" pitchFamily="34" charset="-122"/>
              </a:rPr>
              <a:t>手机信令数据</a:t>
            </a:r>
            <a:endParaRPr lang="en-US" altLang="zh-CN" sz="1200" dirty="0">
              <a:latin typeface="微软雅黑" panose="020B0503020204020204" pitchFamily="34" charset="-122"/>
              <a:ea typeface="微软雅黑" panose="020B0503020204020204" pitchFamily="34" charset="-122"/>
            </a:endParaRPr>
          </a:p>
          <a:p>
            <a:pPr indent="457200">
              <a:lnSpc>
                <a:spcPct val="110000"/>
              </a:lnSpc>
            </a:pPr>
            <a:r>
              <a:rPr lang="zh-CN" altLang="en-US" sz="1200" dirty="0">
                <a:latin typeface="微软雅黑" panose="020B0503020204020204" pitchFamily="34" charset="-122"/>
                <a:ea typeface="微软雅黑" panose="020B0503020204020204" pitchFamily="34" charset="-122"/>
              </a:rPr>
              <a:t>移动互联网数据（微信、微博、百度、高德）</a:t>
            </a:r>
            <a:endParaRPr lang="en-US" altLang="zh-CN" sz="1200" dirty="0">
              <a:latin typeface="微软雅黑" panose="020B0503020204020204" pitchFamily="34" charset="-122"/>
              <a:ea typeface="微软雅黑" panose="020B0503020204020204" pitchFamily="34" charset="-122"/>
            </a:endParaRPr>
          </a:p>
          <a:p>
            <a:pPr indent="457200">
              <a:lnSpc>
                <a:spcPct val="110000"/>
              </a:lnSpc>
            </a:pPr>
            <a:r>
              <a:rPr lang="zh-CN" altLang="en-US" sz="1200" dirty="0">
                <a:latin typeface="微软雅黑" panose="020B0503020204020204" pitchFamily="34" charset="-122"/>
                <a:ea typeface="微软雅黑" panose="020B0503020204020204" pitchFamily="34" charset="-122"/>
              </a:rPr>
              <a:t>铁路、民航、公路、水运售票数据</a:t>
            </a:r>
            <a:endParaRPr lang="en-US" altLang="zh-CN" sz="1200" dirty="0">
              <a:latin typeface="微软雅黑" panose="020B0503020204020204" pitchFamily="34" charset="-122"/>
              <a:ea typeface="微软雅黑" panose="020B0503020204020204" pitchFamily="34" charset="-122"/>
            </a:endParaRPr>
          </a:p>
          <a:p>
            <a:pPr indent="457200">
              <a:lnSpc>
                <a:spcPct val="110000"/>
              </a:lnSpc>
            </a:pPr>
            <a:r>
              <a:rPr lang="zh-CN" altLang="en-US" sz="1200" dirty="0">
                <a:latin typeface="微软雅黑" panose="020B0503020204020204" pitchFamily="34" charset="-122"/>
                <a:ea typeface="微软雅黑" panose="020B0503020204020204" pitchFamily="34" charset="-122"/>
              </a:rPr>
              <a:t>公交</a:t>
            </a:r>
            <a:r>
              <a:rPr lang="en-US" altLang="zh-CN" sz="1200" dirty="0">
                <a:latin typeface="微软雅黑" panose="020B0503020204020204" pitchFamily="34" charset="-122"/>
                <a:ea typeface="微软雅黑" panose="020B0503020204020204" pitchFamily="34" charset="-122"/>
              </a:rPr>
              <a:t>IC</a:t>
            </a:r>
            <a:r>
              <a:rPr lang="zh-CN" altLang="en-US" sz="1200" dirty="0">
                <a:latin typeface="微软雅黑" panose="020B0503020204020204" pitchFamily="34" charset="-122"/>
                <a:ea typeface="微软雅黑" panose="020B0503020204020204" pitchFamily="34" charset="-122"/>
              </a:rPr>
              <a:t>卡数据</a:t>
            </a:r>
            <a:endParaRPr lang="en-US" altLang="zh-CN" sz="1200" dirty="0">
              <a:latin typeface="微软雅黑" panose="020B0503020204020204" pitchFamily="34" charset="-122"/>
              <a:ea typeface="微软雅黑" panose="020B0503020204020204" pitchFamily="34" charset="-122"/>
            </a:endParaRPr>
          </a:p>
          <a:p>
            <a:pPr indent="457200">
              <a:lnSpc>
                <a:spcPct val="110000"/>
              </a:lnSpc>
              <a:spcAft>
                <a:spcPts val="600"/>
              </a:spcAft>
            </a:pPr>
            <a:r>
              <a:rPr lang="zh-CN" altLang="en-US" sz="1200" dirty="0">
                <a:latin typeface="微软雅黑" panose="020B0503020204020204" pitchFamily="34" charset="-122"/>
                <a:ea typeface="微软雅黑" panose="020B0503020204020204" pitchFamily="34" charset="-122"/>
              </a:rPr>
              <a:t>轨道闸机数据</a:t>
            </a:r>
            <a:endParaRPr lang="en-US" altLang="zh-CN" sz="12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rPr>
              <a:t>以车为对象</a:t>
            </a:r>
            <a:endParaRPr lang="en-US" altLang="zh-CN" sz="1400" b="1" dirty="0">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卡口（车牌识别）数据</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en-US" altLang="zh-CN" sz="1200" dirty="0">
                <a:solidFill>
                  <a:prstClr val="black"/>
                </a:solidFill>
                <a:latin typeface="微软雅黑" panose="020B0503020204020204" pitchFamily="34" charset="-122"/>
                <a:ea typeface="微软雅黑" panose="020B0503020204020204" pitchFamily="34" charset="-122"/>
              </a:rPr>
              <a:t>RFID</a:t>
            </a:r>
            <a:r>
              <a:rPr lang="zh-CN" altLang="en-US" sz="1200" dirty="0">
                <a:solidFill>
                  <a:prstClr val="black"/>
                </a:solidFill>
                <a:latin typeface="微软雅黑" panose="020B0503020204020204" pitchFamily="34" charset="-122"/>
                <a:ea typeface="微软雅黑" panose="020B0503020204020204" pitchFamily="34" charset="-122"/>
              </a:rPr>
              <a:t>电子车牌数据</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车载</a:t>
            </a:r>
            <a:r>
              <a:rPr lang="en-US" altLang="zh-CN" sz="1200" dirty="0">
                <a:solidFill>
                  <a:prstClr val="black"/>
                </a:solidFill>
                <a:latin typeface="微软雅黑" panose="020B0503020204020204" pitchFamily="34" charset="-122"/>
                <a:ea typeface="微软雅黑" panose="020B0503020204020204" pitchFamily="34" charset="-122"/>
              </a:rPr>
              <a:t>GPS</a:t>
            </a:r>
            <a:r>
              <a:rPr lang="zh-CN" altLang="en-US" sz="1200" dirty="0">
                <a:solidFill>
                  <a:prstClr val="black"/>
                </a:solidFill>
                <a:latin typeface="微软雅黑" panose="020B0503020204020204" pitchFamily="34" charset="-122"/>
                <a:ea typeface="微软雅黑" panose="020B0503020204020204" pitchFamily="34" charset="-122"/>
              </a:rPr>
              <a:t>数据（出租车、公交车、两客一危）</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高速公路通行收费记录</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spcAft>
                <a:spcPts val="600"/>
              </a:spcAft>
            </a:pPr>
            <a:r>
              <a:rPr lang="zh-CN" altLang="en-US" sz="1200" dirty="0">
                <a:solidFill>
                  <a:prstClr val="black"/>
                </a:solidFill>
                <a:latin typeface="微软雅黑" panose="020B0503020204020204" pitchFamily="34" charset="-122"/>
                <a:ea typeface="微软雅黑" panose="020B0503020204020204" pitchFamily="34" charset="-122"/>
              </a:rPr>
              <a:t>停车场进出记录</a:t>
            </a:r>
            <a:endParaRPr lang="en-US" altLang="zh-CN" sz="1200" dirty="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D87CBBFA-17DE-054E-BA9D-4768350443AF}"/>
              </a:ext>
            </a:extLst>
          </p:cNvPr>
          <p:cNvSpPr/>
          <p:nvPr/>
        </p:nvSpPr>
        <p:spPr>
          <a:xfrm>
            <a:off x="4891150" y="3467164"/>
            <a:ext cx="3027223" cy="2428357"/>
          </a:xfrm>
          <a:prstGeom prst="rect">
            <a:avLst/>
          </a:prstGeom>
        </p:spPr>
        <p:txBody>
          <a:bodyPr wrap="square">
            <a:spAutoFit/>
          </a:bodyPr>
          <a:lstStyle/>
          <a:p>
            <a:pPr marL="285750" lvl="0" indent="-285750">
              <a:buFont typeface="Wingdings" panose="05000000000000000000" pitchFamily="2" charset="2"/>
              <a:buChar char="n"/>
            </a:pPr>
            <a:r>
              <a:rPr lang="zh-CN" altLang="en-US" sz="1400" b="1" dirty="0">
                <a:solidFill>
                  <a:prstClr val="black"/>
                </a:solidFill>
                <a:latin typeface="微软雅黑" panose="020B0503020204020204" pitchFamily="34" charset="-122"/>
                <a:ea typeface="微软雅黑" panose="020B0503020204020204" pitchFamily="34" charset="-122"/>
              </a:rPr>
              <a:t>以路、公共交通系统为对象</a:t>
            </a:r>
            <a:endParaRPr lang="en-US" altLang="zh-CN" sz="1400" b="1"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车速数据</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流量数据（线圈、微波、视频等）</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监控视频</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交通事件</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spcAft>
                <a:spcPts val="600"/>
              </a:spcAft>
            </a:pPr>
            <a:r>
              <a:rPr lang="zh-CN" altLang="en-US" sz="1200" dirty="0">
                <a:solidFill>
                  <a:prstClr val="black"/>
                </a:solidFill>
                <a:latin typeface="微软雅黑" panose="020B0503020204020204" pitchFamily="34" charset="-122"/>
                <a:ea typeface="微软雅黑" panose="020B0503020204020204" pitchFamily="34" charset="-122"/>
              </a:rPr>
              <a:t>公交轨道断面客流、站点客流</a:t>
            </a:r>
          </a:p>
          <a:p>
            <a:pPr marL="285750" lvl="0" indent="-285750">
              <a:buFont typeface="Wingdings" panose="05000000000000000000" pitchFamily="2" charset="2"/>
              <a:buChar char="n"/>
            </a:pPr>
            <a:r>
              <a:rPr lang="zh-CN" altLang="en-US" sz="1400" b="1" dirty="0">
                <a:solidFill>
                  <a:prstClr val="black"/>
                </a:solidFill>
                <a:latin typeface="微软雅黑" panose="020B0503020204020204" pitchFamily="34" charset="-122"/>
                <a:ea typeface="微软雅黑" panose="020B0503020204020204" pitchFamily="34" charset="-122"/>
              </a:rPr>
              <a:t>设施数据</a:t>
            </a: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现状及规划用地数据</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建筑物数据</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兴趣点（</a:t>
            </a:r>
            <a:r>
              <a:rPr lang="en-US" altLang="zh-CN" sz="1200" dirty="0">
                <a:solidFill>
                  <a:prstClr val="black"/>
                </a:solidFill>
                <a:latin typeface="微软雅黑" panose="020B0503020204020204" pitchFamily="34" charset="-122"/>
                <a:ea typeface="微软雅黑" panose="020B0503020204020204" pitchFamily="34" charset="-122"/>
              </a:rPr>
              <a:t>POI</a:t>
            </a:r>
            <a:r>
              <a:rPr lang="zh-CN" altLang="en-US" sz="1200" dirty="0">
                <a:solidFill>
                  <a:prstClr val="black"/>
                </a:solidFill>
                <a:latin typeface="微软雅黑" panose="020B0503020204020204" pitchFamily="34" charset="-122"/>
                <a:ea typeface="微软雅黑" panose="020B0503020204020204" pitchFamily="34" charset="-122"/>
              </a:rPr>
              <a:t>）数据</a:t>
            </a:r>
            <a:endParaRPr lang="en-US" altLang="zh-CN" sz="1200" dirty="0">
              <a:solidFill>
                <a:prstClr val="black"/>
              </a:solidFill>
              <a:latin typeface="微软雅黑" panose="020B0503020204020204" pitchFamily="34" charset="-122"/>
              <a:ea typeface="微软雅黑" panose="020B0503020204020204" pitchFamily="34" charset="-122"/>
            </a:endParaRPr>
          </a:p>
          <a:p>
            <a:pPr lvl="0" indent="457200">
              <a:lnSpc>
                <a:spcPct val="110000"/>
              </a:lnSpc>
            </a:pPr>
            <a:r>
              <a:rPr lang="zh-CN" altLang="en-US" sz="1200" dirty="0">
                <a:solidFill>
                  <a:prstClr val="black"/>
                </a:solidFill>
                <a:latin typeface="微软雅黑" panose="020B0503020204020204" pitchFamily="34" charset="-122"/>
                <a:ea typeface="微软雅黑" panose="020B0503020204020204" pitchFamily="34" charset="-122"/>
              </a:rPr>
              <a:t>交通设施数据</a:t>
            </a:r>
            <a:endParaRPr lang="en-US" altLang="zh-CN" sz="1200" dirty="0">
              <a:solidFill>
                <a:prstClr val="black"/>
              </a:solidFill>
              <a:latin typeface="微软雅黑" panose="020B0503020204020204" pitchFamily="34" charset="-122"/>
              <a:ea typeface="微软雅黑" panose="020B0503020204020204" pitchFamily="34" charset="-122"/>
            </a:endParaRPr>
          </a:p>
        </p:txBody>
      </p:sp>
      <p:cxnSp>
        <p:nvCxnSpPr>
          <p:cNvPr id="47" name="直接连接符 27">
            <a:extLst>
              <a:ext uri="{FF2B5EF4-FFF2-40B4-BE49-F238E27FC236}">
                <a16:creationId xmlns:a16="http://schemas.microsoft.com/office/drawing/2014/main" id="{ECDD8C02-5F6B-EE47-8846-8479C88C72B8}"/>
              </a:ext>
            </a:extLst>
          </p:cNvPr>
          <p:cNvCxnSpPr/>
          <p:nvPr/>
        </p:nvCxnSpPr>
        <p:spPr>
          <a:xfrm>
            <a:off x="1072832" y="3356292"/>
            <a:ext cx="6959133" cy="0"/>
          </a:xfrm>
          <a:prstGeom prst="line">
            <a:avLst/>
          </a:prstGeom>
          <a:ln>
            <a:solidFill>
              <a:schemeClr val="bg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页脚占位符 4">
            <a:extLst>
              <a:ext uri="{FF2B5EF4-FFF2-40B4-BE49-F238E27FC236}">
                <a16:creationId xmlns:a16="http://schemas.microsoft.com/office/drawing/2014/main" id="{CDA8A8CD-090F-5340-8831-8137554598E2}"/>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1310781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60</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大数据计算</a:t>
            </a:r>
          </a:p>
        </p:txBody>
      </p:sp>
      <p:sp>
        <p:nvSpPr>
          <p:cNvPr id="10" name="内容占位符 2">
            <a:extLst>
              <a:ext uri="{FF2B5EF4-FFF2-40B4-BE49-F238E27FC236}">
                <a16:creationId xmlns:a16="http://schemas.microsoft.com/office/drawing/2014/main" id="{17764D0B-F377-CA4E-BF9A-551F09227755}"/>
              </a:ext>
            </a:extLst>
          </p:cNvPr>
          <p:cNvSpPr>
            <a:spLocks noGrp="1"/>
          </p:cNvSpPr>
          <p:nvPr>
            <p:ph idx="1"/>
          </p:nvPr>
        </p:nvSpPr>
        <p:spPr>
          <a:xfrm>
            <a:off x="628650" y="1700418"/>
            <a:ext cx="7770767" cy="4081419"/>
          </a:xfrm>
        </p:spPr>
        <p:txBody>
          <a:bodyPr/>
          <a:lstStyle/>
          <a:p>
            <a:endParaRPr lang="zh-CN" altLang="en-US" sz="1800" dirty="0">
              <a:solidFill>
                <a:srgbClr val="4F81BD"/>
              </a:solidFill>
            </a:endParaRPr>
          </a:p>
          <a:p>
            <a:pPr lvl="2"/>
            <a:endParaRPr lang="en-US" altLang="zh-CN" sz="1000" dirty="0"/>
          </a:p>
        </p:txBody>
      </p:sp>
      <p:sp>
        <p:nvSpPr>
          <p:cNvPr id="12" name="内容占位符 4">
            <a:extLst>
              <a:ext uri="{FF2B5EF4-FFF2-40B4-BE49-F238E27FC236}">
                <a16:creationId xmlns:a16="http://schemas.microsoft.com/office/drawing/2014/main" id="{A656FF0B-C979-7B4E-80CD-8C9801F82FE4}"/>
              </a:ext>
            </a:extLst>
          </p:cNvPr>
          <p:cNvSpPr txBox="1">
            <a:spLocks/>
          </p:cNvSpPr>
          <p:nvPr/>
        </p:nvSpPr>
        <p:spPr>
          <a:xfrm>
            <a:off x="374848" y="1765813"/>
            <a:ext cx="8229600" cy="3806014"/>
          </a:xfrm>
          <a:prstGeom prst="rect">
            <a:avLst/>
          </a:prstGeom>
        </p:spPr>
        <p:txBody>
          <a:bodyPr/>
          <a:lstStyle>
            <a:lvl1pPr marL="342900" indent="-342900" algn="l" defTabSz="914400" rtl="0" eaLnBrk="1" latinLnBrk="0" hangingPunct="1">
              <a:lnSpc>
                <a:spcPct val="120000"/>
              </a:lnSpc>
              <a:spcBef>
                <a:spcPct val="20000"/>
              </a:spcBef>
              <a:buSzPct val="70000"/>
              <a:buFont typeface="Wingdings" panose="05000000000000000000" pitchFamily="2" charset="2"/>
              <a:buChar char="n"/>
              <a:defRPr sz="2400" b="1" kern="1200">
                <a:solidFill>
                  <a:schemeClr val="accent1"/>
                </a:solidFill>
                <a:latin typeface="+mn-lt"/>
                <a:ea typeface="+mn-ea"/>
                <a:cs typeface="+mn-cs"/>
              </a:defRPr>
            </a:lvl1pPr>
            <a:lvl2pPr marL="742950" indent="-285750" algn="l" defTabSz="914400" rtl="0" eaLnBrk="1" latinLnBrk="0" hangingPunct="1">
              <a:lnSpc>
                <a:spcPct val="120000"/>
              </a:lnSpc>
              <a:spcBef>
                <a:spcPct val="20000"/>
              </a:spcBef>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buSzPct val="70000"/>
              <a:buFont typeface="Wingdings" panose="05000000000000000000" pitchFamily="2" charset="2"/>
              <a:buChar char="n"/>
              <a:defRPr sz="18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p"/>
            </a:pPr>
            <a:r>
              <a:rPr lang="zh-CN" altLang="en-US"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并行计算技术</a:t>
            </a:r>
          </a:p>
        </p:txBody>
      </p:sp>
      <p:grpSp>
        <p:nvGrpSpPr>
          <p:cNvPr id="9" name="组合 8">
            <a:extLst>
              <a:ext uri="{FF2B5EF4-FFF2-40B4-BE49-F238E27FC236}">
                <a16:creationId xmlns:a16="http://schemas.microsoft.com/office/drawing/2014/main" id="{0BA7024E-463A-DA46-8B18-01DC47EF5D15}"/>
              </a:ext>
            </a:extLst>
          </p:cNvPr>
          <p:cNvGrpSpPr/>
          <p:nvPr/>
        </p:nvGrpSpPr>
        <p:grpSpPr>
          <a:xfrm>
            <a:off x="925718" y="3234230"/>
            <a:ext cx="6887848" cy="2929083"/>
            <a:chOff x="1148140" y="3197160"/>
            <a:chExt cx="6887848" cy="2929083"/>
          </a:xfrm>
        </p:grpSpPr>
        <p:grpSp>
          <p:nvGrpSpPr>
            <p:cNvPr id="11" name="组合 10">
              <a:extLst>
                <a:ext uri="{FF2B5EF4-FFF2-40B4-BE49-F238E27FC236}">
                  <a16:creationId xmlns:a16="http://schemas.microsoft.com/office/drawing/2014/main" id="{BE13B41E-F7D0-714C-8AE9-A36222EE4874}"/>
                </a:ext>
              </a:extLst>
            </p:cNvPr>
            <p:cNvGrpSpPr/>
            <p:nvPr/>
          </p:nvGrpSpPr>
          <p:grpSpPr>
            <a:xfrm>
              <a:off x="1148140" y="3197160"/>
              <a:ext cx="6847720" cy="2929083"/>
              <a:chOff x="1844872" y="2792707"/>
              <a:chExt cx="8042077" cy="3439964"/>
            </a:xfrm>
          </p:grpSpPr>
          <p:pic>
            <p:nvPicPr>
              <p:cNvPr id="25" name="图片 24">
                <a:extLst>
                  <a:ext uri="{FF2B5EF4-FFF2-40B4-BE49-F238E27FC236}">
                    <a16:creationId xmlns:a16="http://schemas.microsoft.com/office/drawing/2014/main" id="{132B4230-D21D-3F4B-9EE6-FA24CF49739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844872" y="2792707"/>
                <a:ext cx="8042077" cy="3439964"/>
              </a:xfrm>
              <a:prstGeom prst="rect">
                <a:avLst/>
              </a:prstGeom>
            </p:spPr>
          </p:pic>
          <p:sp>
            <p:nvSpPr>
              <p:cNvPr id="26" name="任意多边形 7">
                <a:extLst>
                  <a:ext uri="{FF2B5EF4-FFF2-40B4-BE49-F238E27FC236}">
                    <a16:creationId xmlns:a16="http://schemas.microsoft.com/office/drawing/2014/main" id="{F80F16E6-CB1E-1948-90EB-90F57EB86FBF}"/>
                  </a:ext>
                </a:extLst>
              </p:cNvPr>
              <p:cNvSpPr/>
              <p:nvPr/>
            </p:nvSpPr>
            <p:spPr>
              <a:xfrm>
                <a:off x="5416550" y="2794000"/>
                <a:ext cx="1835150" cy="1320800"/>
              </a:xfrm>
              <a:custGeom>
                <a:avLst/>
                <a:gdLst>
                  <a:gd name="connsiteX0" fmla="*/ 0 w 1835150"/>
                  <a:gd name="connsiteY0" fmla="*/ 742950 h 1320800"/>
                  <a:gd name="connsiteX1" fmla="*/ 0 w 1835150"/>
                  <a:gd name="connsiteY1" fmla="*/ 742950 h 1320800"/>
                  <a:gd name="connsiteX2" fmla="*/ 57150 w 1835150"/>
                  <a:gd name="connsiteY2" fmla="*/ 685800 h 1320800"/>
                  <a:gd name="connsiteX3" fmla="*/ 95250 w 1835150"/>
                  <a:gd name="connsiteY3" fmla="*/ 647700 h 1320800"/>
                  <a:gd name="connsiteX4" fmla="*/ 127000 w 1835150"/>
                  <a:gd name="connsiteY4" fmla="*/ 609600 h 1320800"/>
                  <a:gd name="connsiteX5" fmla="*/ 165100 w 1835150"/>
                  <a:gd name="connsiteY5" fmla="*/ 558800 h 1320800"/>
                  <a:gd name="connsiteX6" fmla="*/ 177800 w 1835150"/>
                  <a:gd name="connsiteY6" fmla="*/ 539750 h 1320800"/>
                  <a:gd name="connsiteX7" fmla="*/ 215900 w 1835150"/>
                  <a:gd name="connsiteY7" fmla="*/ 514350 h 1320800"/>
                  <a:gd name="connsiteX8" fmla="*/ 228600 w 1835150"/>
                  <a:gd name="connsiteY8" fmla="*/ 495300 h 1320800"/>
                  <a:gd name="connsiteX9" fmla="*/ 266700 w 1835150"/>
                  <a:gd name="connsiteY9" fmla="*/ 482600 h 1320800"/>
                  <a:gd name="connsiteX10" fmla="*/ 304800 w 1835150"/>
                  <a:gd name="connsiteY10" fmla="*/ 457200 h 1320800"/>
                  <a:gd name="connsiteX11" fmla="*/ 323850 w 1835150"/>
                  <a:gd name="connsiteY11" fmla="*/ 438150 h 1320800"/>
                  <a:gd name="connsiteX12" fmla="*/ 342900 w 1835150"/>
                  <a:gd name="connsiteY12" fmla="*/ 425450 h 1320800"/>
                  <a:gd name="connsiteX13" fmla="*/ 393700 w 1835150"/>
                  <a:gd name="connsiteY13" fmla="*/ 381000 h 1320800"/>
                  <a:gd name="connsiteX14" fmla="*/ 762000 w 1835150"/>
                  <a:gd name="connsiteY14" fmla="*/ 400050 h 1320800"/>
                  <a:gd name="connsiteX15" fmla="*/ 762000 w 1835150"/>
                  <a:gd name="connsiteY15" fmla="*/ 285750 h 1320800"/>
                  <a:gd name="connsiteX16" fmla="*/ 609600 w 1835150"/>
                  <a:gd name="connsiteY16" fmla="*/ 254000 h 1320800"/>
                  <a:gd name="connsiteX17" fmla="*/ 577850 w 1835150"/>
                  <a:gd name="connsiteY17" fmla="*/ 215900 h 1320800"/>
                  <a:gd name="connsiteX18" fmla="*/ 793750 w 1835150"/>
                  <a:gd name="connsiteY18" fmla="*/ 12700 h 1320800"/>
                  <a:gd name="connsiteX19" fmla="*/ 1835150 w 1835150"/>
                  <a:gd name="connsiteY19" fmla="*/ 0 h 1320800"/>
                  <a:gd name="connsiteX20" fmla="*/ 1670050 w 1835150"/>
                  <a:gd name="connsiteY20" fmla="*/ 158750 h 1320800"/>
                  <a:gd name="connsiteX21" fmla="*/ 1530350 w 1835150"/>
                  <a:gd name="connsiteY21" fmla="*/ 184150 h 1320800"/>
                  <a:gd name="connsiteX22" fmla="*/ 1244600 w 1835150"/>
                  <a:gd name="connsiteY22" fmla="*/ 292100 h 1320800"/>
                  <a:gd name="connsiteX23" fmla="*/ 1181100 w 1835150"/>
                  <a:gd name="connsiteY23" fmla="*/ 355600 h 1320800"/>
                  <a:gd name="connsiteX24" fmla="*/ 1238250 w 1835150"/>
                  <a:gd name="connsiteY24" fmla="*/ 425450 h 1320800"/>
                  <a:gd name="connsiteX25" fmla="*/ 1390650 w 1835150"/>
                  <a:gd name="connsiteY25" fmla="*/ 450850 h 1320800"/>
                  <a:gd name="connsiteX26" fmla="*/ 1346200 w 1835150"/>
                  <a:gd name="connsiteY26" fmla="*/ 717550 h 1320800"/>
                  <a:gd name="connsiteX27" fmla="*/ 768350 w 1835150"/>
                  <a:gd name="connsiteY27" fmla="*/ 1181100 h 1320800"/>
                  <a:gd name="connsiteX28" fmla="*/ 628650 w 1835150"/>
                  <a:gd name="connsiteY28" fmla="*/ 1276350 h 1320800"/>
                  <a:gd name="connsiteX29" fmla="*/ 190500 w 1835150"/>
                  <a:gd name="connsiteY29" fmla="*/ 1320800 h 1320800"/>
                  <a:gd name="connsiteX30" fmla="*/ 469900 w 1835150"/>
                  <a:gd name="connsiteY30" fmla="*/ 1009650 h 1320800"/>
                  <a:gd name="connsiteX31" fmla="*/ 730250 w 1835150"/>
                  <a:gd name="connsiteY31" fmla="*/ 984250 h 1320800"/>
                  <a:gd name="connsiteX32" fmla="*/ 704850 w 1835150"/>
                  <a:gd name="connsiteY32" fmla="*/ 882650 h 1320800"/>
                  <a:gd name="connsiteX33" fmla="*/ 279400 w 1835150"/>
                  <a:gd name="connsiteY33" fmla="*/ 882650 h 1320800"/>
                  <a:gd name="connsiteX34" fmla="*/ 165100 w 1835150"/>
                  <a:gd name="connsiteY34" fmla="*/ 882650 h 1320800"/>
                  <a:gd name="connsiteX35" fmla="*/ 0 w 1835150"/>
                  <a:gd name="connsiteY35" fmla="*/ 74295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150" h="1320800">
                    <a:moveTo>
                      <a:pt x="0" y="742950"/>
                    </a:moveTo>
                    <a:lnTo>
                      <a:pt x="0" y="742950"/>
                    </a:lnTo>
                    <a:cubicBezTo>
                      <a:pt x="19050" y="723900"/>
                      <a:pt x="38877" y="705596"/>
                      <a:pt x="57150" y="685800"/>
                    </a:cubicBezTo>
                    <a:cubicBezTo>
                      <a:pt x="94956" y="644843"/>
                      <a:pt x="57171" y="673086"/>
                      <a:pt x="95250" y="647700"/>
                    </a:cubicBezTo>
                    <a:cubicBezTo>
                      <a:pt x="128062" y="582076"/>
                      <a:pt x="86611" y="654477"/>
                      <a:pt x="127000" y="609600"/>
                    </a:cubicBezTo>
                    <a:cubicBezTo>
                      <a:pt x="141160" y="593867"/>
                      <a:pt x="153359" y="576412"/>
                      <a:pt x="165100" y="558800"/>
                    </a:cubicBezTo>
                    <a:cubicBezTo>
                      <a:pt x="169333" y="552450"/>
                      <a:pt x="172057" y="544776"/>
                      <a:pt x="177800" y="539750"/>
                    </a:cubicBezTo>
                    <a:cubicBezTo>
                      <a:pt x="189287" y="529699"/>
                      <a:pt x="215900" y="514350"/>
                      <a:pt x="215900" y="514350"/>
                    </a:cubicBezTo>
                    <a:cubicBezTo>
                      <a:pt x="220133" y="508000"/>
                      <a:pt x="222128" y="499345"/>
                      <a:pt x="228600" y="495300"/>
                    </a:cubicBezTo>
                    <a:cubicBezTo>
                      <a:pt x="239952" y="488205"/>
                      <a:pt x="266700" y="482600"/>
                      <a:pt x="266700" y="482600"/>
                    </a:cubicBezTo>
                    <a:cubicBezTo>
                      <a:pt x="327471" y="421829"/>
                      <a:pt x="249661" y="493959"/>
                      <a:pt x="304800" y="457200"/>
                    </a:cubicBezTo>
                    <a:cubicBezTo>
                      <a:pt x="312272" y="452219"/>
                      <a:pt x="316951" y="443899"/>
                      <a:pt x="323850" y="438150"/>
                    </a:cubicBezTo>
                    <a:cubicBezTo>
                      <a:pt x="329713" y="433264"/>
                      <a:pt x="337196" y="430520"/>
                      <a:pt x="342900" y="425450"/>
                    </a:cubicBezTo>
                    <a:cubicBezTo>
                      <a:pt x="396189" y="378082"/>
                      <a:pt x="361815" y="396942"/>
                      <a:pt x="393700" y="381000"/>
                    </a:cubicBezTo>
                    <a:lnTo>
                      <a:pt x="762000" y="400050"/>
                    </a:lnTo>
                    <a:lnTo>
                      <a:pt x="762000" y="285750"/>
                    </a:lnTo>
                    <a:lnTo>
                      <a:pt x="609600" y="254000"/>
                    </a:lnTo>
                    <a:lnTo>
                      <a:pt x="577850" y="215900"/>
                    </a:lnTo>
                    <a:lnTo>
                      <a:pt x="793750" y="12700"/>
                    </a:lnTo>
                    <a:lnTo>
                      <a:pt x="1835150" y="0"/>
                    </a:lnTo>
                    <a:lnTo>
                      <a:pt x="1670050" y="158750"/>
                    </a:lnTo>
                    <a:lnTo>
                      <a:pt x="1530350" y="184150"/>
                    </a:lnTo>
                    <a:lnTo>
                      <a:pt x="1244600" y="292100"/>
                    </a:lnTo>
                    <a:lnTo>
                      <a:pt x="1181100" y="355600"/>
                    </a:lnTo>
                    <a:lnTo>
                      <a:pt x="1238250" y="425450"/>
                    </a:lnTo>
                    <a:lnTo>
                      <a:pt x="1390650" y="450850"/>
                    </a:lnTo>
                    <a:lnTo>
                      <a:pt x="1346200" y="717550"/>
                    </a:lnTo>
                    <a:lnTo>
                      <a:pt x="768350" y="1181100"/>
                    </a:lnTo>
                    <a:lnTo>
                      <a:pt x="628650" y="1276350"/>
                    </a:lnTo>
                    <a:lnTo>
                      <a:pt x="190500" y="1320800"/>
                    </a:lnTo>
                    <a:lnTo>
                      <a:pt x="469900" y="1009650"/>
                    </a:lnTo>
                    <a:lnTo>
                      <a:pt x="730250" y="984250"/>
                    </a:lnTo>
                    <a:lnTo>
                      <a:pt x="704850" y="882650"/>
                    </a:lnTo>
                    <a:lnTo>
                      <a:pt x="279400" y="882650"/>
                    </a:lnTo>
                    <a:lnTo>
                      <a:pt x="165100" y="882650"/>
                    </a:lnTo>
                    <a:lnTo>
                      <a:pt x="0" y="7429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任意多边形 8">
                <a:extLst>
                  <a:ext uri="{FF2B5EF4-FFF2-40B4-BE49-F238E27FC236}">
                    <a16:creationId xmlns:a16="http://schemas.microsoft.com/office/drawing/2014/main" id="{FCCD3A6C-03FD-2D45-8844-FA855429C057}"/>
                  </a:ext>
                </a:extLst>
              </p:cNvPr>
              <p:cNvSpPr/>
              <p:nvPr/>
            </p:nvSpPr>
            <p:spPr>
              <a:xfrm>
                <a:off x="5251450" y="3810000"/>
                <a:ext cx="774700" cy="304800"/>
              </a:xfrm>
              <a:custGeom>
                <a:avLst/>
                <a:gdLst>
                  <a:gd name="connsiteX0" fmla="*/ 6350 w 774700"/>
                  <a:gd name="connsiteY0" fmla="*/ 25400 h 304800"/>
                  <a:gd name="connsiteX1" fmla="*/ 6350 w 774700"/>
                  <a:gd name="connsiteY1" fmla="*/ 25400 h 304800"/>
                  <a:gd name="connsiteX2" fmla="*/ 165100 w 774700"/>
                  <a:gd name="connsiteY2" fmla="*/ 25400 h 304800"/>
                  <a:gd name="connsiteX3" fmla="*/ 241300 w 774700"/>
                  <a:gd name="connsiteY3" fmla="*/ 31750 h 304800"/>
                  <a:gd name="connsiteX4" fmla="*/ 292100 w 774700"/>
                  <a:gd name="connsiteY4" fmla="*/ 19050 h 304800"/>
                  <a:gd name="connsiteX5" fmla="*/ 431800 w 774700"/>
                  <a:gd name="connsiteY5" fmla="*/ 0 h 304800"/>
                  <a:gd name="connsiteX6" fmla="*/ 774700 w 774700"/>
                  <a:gd name="connsiteY6" fmla="*/ 304800 h 304800"/>
                  <a:gd name="connsiteX7" fmla="*/ 63500 w 774700"/>
                  <a:gd name="connsiteY7" fmla="*/ 298450 h 304800"/>
                  <a:gd name="connsiteX8" fmla="*/ 38100 w 774700"/>
                  <a:gd name="connsiteY8" fmla="*/ 165100 h 304800"/>
                  <a:gd name="connsiteX9" fmla="*/ 0 w 774700"/>
                  <a:gd name="connsiteY9" fmla="*/ 146050 h 304800"/>
                  <a:gd name="connsiteX10" fmla="*/ 6350 w 774700"/>
                  <a:gd name="connsiteY10" fmla="*/ 254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700" h="304800">
                    <a:moveTo>
                      <a:pt x="6350" y="25400"/>
                    </a:moveTo>
                    <a:lnTo>
                      <a:pt x="6350" y="25400"/>
                    </a:lnTo>
                    <a:lnTo>
                      <a:pt x="165100" y="25400"/>
                    </a:lnTo>
                    <a:lnTo>
                      <a:pt x="241300" y="31750"/>
                    </a:lnTo>
                    <a:lnTo>
                      <a:pt x="292100" y="19050"/>
                    </a:lnTo>
                    <a:lnTo>
                      <a:pt x="431800" y="0"/>
                    </a:lnTo>
                    <a:lnTo>
                      <a:pt x="774700" y="304800"/>
                    </a:lnTo>
                    <a:lnTo>
                      <a:pt x="63500" y="298450"/>
                    </a:lnTo>
                    <a:lnTo>
                      <a:pt x="38100" y="165100"/>
                    </a:lnTo>
                    <a:lnTo>
                      <a:pt x="0" y="146050"/>
                    </a:lnTo>
                    <a:lnTo>
                      <a:pt x="6350" y="25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3" name="矩形 12">
              <a:extLst>
                <a:ext uri="{FF2B5EF4-FFF2-40B4-BE49-F238E27FC236}">
                  <a16:creationId xmlns:a16="http://schemas.microsoft.com/office/drawing/2014/main" id="{CB79E88B-D04A-1642-9215-8623FA898998}"/>
                </a:ext>
              </a:extLst>
            </p:cNvPr>
            <p:cNvSpPr/>
            <p:nvPr/>
          </p:nvSpPr>
          <p:spPr>
            <a:xfrm>
              <a:off x="1358900" y="5884943"/>
              <a:ext cx="1384300"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宋体" panose="02010600030101010101" pitchFamily="2" charset="-122"/>
                  <a:ea typeface="宋体" panose="02010600030101010101" pitchFamily="2" charset="-122"/>
                </a:rPr>
                <a:t>传统单线程算法</a:t>
              </a:r>
            </a:p>
          </p:txBody>
        </p:sp>
        <p:sp>
          <p:nvSpPr>
            <p:cNvPr id="15" name="矩形 14">
              <a:extLst>
                <a:ext uri="{FF2B5EF4-FFF2-40B4-BE49-F238E27FC236}">
                  <a16:creationId xmlns:a16="http://schemas.microsoft.com/office/drawing/2014/main" id="{77A0F186-DAB1-3C44-99A4-5A7E991A7FD8}"/>
                </a:ext>
              </a:extLst>
            </p:cNvPr>
            <p:cNvSpPr/>
            <p:nvPr/>
          </p:nvSpPr>
          <p:spPr>
            <a:xfrm>
              <a:off x="4708442" y="5884943"/>
              <a:ext cx="2759158"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chemeClr val="tx1"/>
                  </a:solidFill>
                  <a:latin typeface="宋体" panose="02010600030101010101" pitchFamily="2" charset="-122"/>
                  <a:ea typeface="宋体" panose="02010600030101010101" pitchFamily="2" charset="-122"/>
                </a:rPr>
                <a:t>   多线程并行算法</a:t>
              </a:r>
            </a:p>
          </p:txBody>
        </p:sp>
        <p:sp>
          <p:nvSpPr>
            <p:cNvPr id="16" name="矩形 15">
              <a:extLst>
                <a:ext uri="{FF2B5EF4-FFF2-40B4-BE49-F238E27FC236}">
                  <a16:creationId xmlns:a16="http://schemas.microsoft.com/office/drawing/2014/main" id="{14078239-404F-4C47-89BD-1BEBC429D1A2}"/>
                </a:ext>
              </a:extLst>
            </p:cNvPr>
            <p:cNvSpPr/>
            <p:nvPr/>
          </p:nvSpPr>
          <p:spPr>
            <a:xfrm>
              <a:off x="2410430" y="3374042"/>
              <a:ext cx="741740" cy="160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浮动车</a:t>
              </a:r>
              <a:r>
                <a:rPr lang="en-US" altLang="zh-CN" sz="1200" dirty="0">
                  <a:solidFill>
                    <a:schemeClr val="tx1"/>
                  </a:solidFill>
                  <a:latin typeface="宋体" panose="02010600030101010101" pitchFamily="2" charset="-122"/>
                  <a:ea typeface="宋体" panose="02010600030101010101" pitchFamily="2" charset="-122"/>
                </a:rPr>
                <a:t>a</a:t>
              </a: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7F9548DE-53A9-0543-AD05-F4D1D040880E}"/>
                </a:ext>
              </a:extLst>
            </p:cNvPr>
            <p:cNvSpPr/>
            <p:nvPr/>
          </p:nvSpPr>
          <p:spPr>
            <a:xfrm>
              <a:off x="2410430" y="3705624"/>
              <a:ext cx="741740" cy="160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浮动车</a:t>
              </a:r>
              <a:r>
                <a:rPr lang="en-US" altLang="zh-CN" sz="1200" dirty="0">
                  <a:solidFill>
                    <a:schemeClr val="tx1"/>
                  </a:solidFill>
                  <a:latin typeface="宋体" panose="02010600030101010101" pitchFamily="2" charset="-122"/>
                  <a:ea typeface="宋体" panose="02010600030101010101" pitchFamily="2" charset="-122"/>
                </a:rPr>
                <a:t>b</a:t>
              </a: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8" name="矩形 17">
              <a:extLst>
                <a:ext uri="{FF2B5EF4-FFF2-40B4-BE49-F238E27FC236}">
                  <a16:creationId xmlns:a16="http://schemas.microsoft.com/office/drawing/2014/main" id="{5670F8BA-9AC9-2F45-911E-25A0363F826B}"/>
                </a:ext>
              </a:extLst>
            </p:cNvPr>
            <p:cNvSpPr/>
            <p:nvPr/>
          </p:nvSpPr>
          <p:spPr>
            <a:xfrm>
              <a:off x="2410430" y="4032422"/>
              <a:ext cx="741740" cy="160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浮动车</a:t>
              </a:r>
              <a:r>
                <a:rPr lang="en-US" altLang="zh-CN" sz="1200" dirty="0">
                  <a:solidFill>
                    <a:schemeClr val="tx1"/>
                  </a:solidFill>
                  <a:latin typeface="宋体" panose="02010600030101010101" pitchFamily="2" charset="-122"/>
                  <a:ea typeface="宋体" panose="02010600030101010101" pitchFamily="2" charset="-122"/>
                </a:rPr>
                <a:t>c</a:t>
              </a: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id="{B1248FBA-95A6-0F41-831D-0384589BABEB}"/>
                </a:ext>
              </a:extLst>
            </p:cNvPr>
            <p:cNvSpPr/>
            <p:nvPr/>
          </p:nvSpPr>
          <p:spPr>
            <a:xfrm>
              <a:off x="4337572" y="3389257"/>
              <a:ext cx="741740" cy="160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浮动车</a:t>
              </a:r>
              <a:r>
                <a:rPr lang="en-US" altLang="zh-CN" sz="1200" dirty="0">
                  <a:solidFill>
                    <a:schemeClr val="tx1"/>
                  </a:solidFill>
                  <a:latin typeface="宋体" panose="02010600030101010101" pitchFamily="2" charset="-122"/>
                  <a:ea typeface="宋体" panose="02010600030101010101" pitchFamily="2" charset="-122"/>
                </a:rPr>
                <a:t>a</a:t>
              </a: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0" name="矩形 19">
              <a:extLst>
                <a:ext uri="{FF2B5EF4-FFF2-40B4-BE49-F238E27FC236}">
                  <a16:creationId xmlns:a16="http://schemas.microsoft.com/office/drawing/2014/main" id="{F357CE1D-4509-0D40-9409-0EA4D70ED937}"/>
                </a:ext>
              </a:extLst>
            </p:cNvPr>
            <p:cNvSpPr/>
            <p:nvPr/>
          </p:nvSpPr>
          <p:spPr>
            <a:xfrm>
              <a:off x="4337572" y="3944903"/>
              <a:ext cx="741740" cy="160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浮动车</a:t>
              </a:r>
              <a:r>
                <a:rPr lang="en-US" altLang="zh-CN" sz="1200" dirty="0">
                  <a:solidFill>
                    <a:schemeClr val="tx1"/>
                  </a:solidFill>
                  <a:latin typeface="宋体" panose="02010600030101010101" pitchFamily="2" charset="-122"/>
                  <a:ea typeface="宋体" panose="02010600030101010101" pitchFamily="2" charset="-122"/>
                </a:rPr>
                <a:t>b</a:t>
              </a: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BC462DF9-4619-A948-8EEA-734EC6A86D1D}"/>
                </a:ext>
              </a:extLst>
            </p:cNvPr>
            <p:cNvSpPr/>
            <p:nvPr/>
          </p:nvSpPr>
          <p:spPr>
            <a:xfrm>
              <a:off x="5892562" y="3347010"/>
              <a:ext cx="741740" cy="160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浮动车</a:t>
              </a:r>
              <a:r>
                <a:rPr lang="en-US" altLang="zh-CN" sz="1200" dirty="0">
                  <a:solidFill>
                    <a:schemeClr val="tx1"/>
                  </a:solidFill>
                  <a:latin typeface="宋体" panose="02010600030101010101" pitchFamily="2" charset="-122"/>
                  <a:ea typeface="宋体" panose="02010600030101010101" pitchFamily="2" charset="-122"/>
                </a:rPr>
                <a:t>c</a:t>
              </a: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2" name="矩形 21">
              <a:extLst>
                <a:ext uri="{FF2B5EF4-FFF2-40B4-BE49-F238E27FC236}">
                  <a16:creationId xmlns:a16="http://schemas.microsoft.com/office/drawing/2014/main" id="{386D8F9F-7087-4C48-929A-C77DD357ECC1}"/>
                </a:ext>
              </a:extLst>
            </p:cNvPr>
            <p:cNvSpPr/>
            <p:nvPr/>
          </p:nvSpPr>
          <p:spPr>
            <a:xfrm>
              <a:off x="5892562" y="3902656"/>
              <a:ext cx="741740" cy="160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浮动车</a:t>
              </a:r>
              <a:r>
                <a:rPr lang="en-US" altLang="zh-CN" sz="1200" dirty="0">
                  <a:solidFill>
                    <a:schemeClr val="tx1"/>
                  </a:solidFill>
                  <a:latin typeface="宋体" panose="02010600030101010101" pitchFamily="2" charset="-122"/>
                  <a:ea typeface="宋体" panose="02010600030101010101" pitchFamily="2" charset="-122"/>
                </a:rPr>
                <a:t>d</a:t>
              </a: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3" name="矩形 22">
              <a:extLst>
                <a:ext uri="{FF2B5EF4-FFF2-40B4-BE49-F238E27FC236}">
                  <a16:creationId xmlns:a16="http://schemas.microsoft.com/office/drawing/2014/main" id="{E828A333-B63E-E34C-AC67-1FCDD7CA63E1}"/>
                </a:ext>
              </a:extLst>
            </p:cNvPr>
            <p:cNvSpPr/>
            <p:nvPr/>
          </p:nvSpPr>
          <p:spPr>
            <a:xfrm>
              <a:off x="7294248" y="3386113"/>
              <a:ext cx="741740" cy="160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浮动车</a:t>
              </a:r>
              <a:r>
                <a:rPr lang="en-US" altLang="zh-CN" sz="1200" dirty="0">
                  <a:solidFill>
                    <a:schemeClr val="tx1"/>
                  </a:solidFill>
                  <a:latin typeface="宋体" panose="02010600030101010101" pitchFamily="2" charset="-122"/>
                  <a:ea typeface="宋体" panose="02010600030101010101" pitchFamily="2" charset="-122"/>
                </a:rPr>
                <a:t>e</a:t>
              </a:r>
              <a:endParaRPr lang="zh-CN" altLang="en-US" sz="1200" dirty="0">
                <a:solidFill>
                  <a:schemeClr val="tx1"/>
                </a:solidFill>
                <a:latin typeface="宋体" panose="02010600030101010101" pitchFamily="2" charset="-122"/>
                <a:ea typeface="宋体" panose="02010600030101010101" pitchFamily="2" charset="-122"/>
              </a:endParaRPr>
            </a:p>
          </p:txBody>
        </p:sp>
        <p:sp>
          <p:nvSpPr>
            <p:cNvPr id="24" name="矩形 23">
              <a:extLst>
                <a:ext uri="{FF2B5EF4-FFF2-40B4-BE49-F238E27FC236}">
                  <a16:creationId xmlns:a16="http://schemas.microsoft.com/office/drawing/2014/main" id="{55210377-8C5E-5F42-9298-45335F71BE94}"/>
                </a:ext>
              </a:extLst>
            </p:cNvPr>
            <p:cNvSpPr/>
            <p:nvPr/>
          </p:nvSpPr>
          <p:spPr>
            <a:xfrm>
              <a:off x="7294248" y="3941759"/>
              <a:ext cx="741740" cy="160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浮动车</a:t>
              </a:r>
              <a:r>
                <a:rPr lang="en-US" altLang="zh-CN" sz="1200" dirty="0">
                  <a:solidFill>
                    <a:schemeClr val="tx1"/>
                  </a:solidFill>
                  <a:latin typeface="宋体" panose="02010600030101010101" pitchFamily="2" charset="-122"/>
                  <a:ea typeface="宋体" panose="02010600030101010101" pitchFamily="2" charset="-122"/>
                </a:rPr>
                <a:t>f</a:t>
              </a:r>
              <a:endParaRPr lang="zh-CN" altLang="en-US" sz="1200" dirty="0">
                <a:solidFill>
                  <a:schemeClr val="tx1"/>
                </a:solidFill>
                <a:latin typeface="宋体" panose="02010600030101010101" pitchFamily="2" charset="-122"/>
                <a:ea typeface="宋体" panose="02010600030101010101" pitchFamily="2" charset="-122"/>
              </a:endParaRPr>
            </a:p>
          </p:txBody>
        </p:sp>
      </p:grpSp>
      <p:sp>
        <p:nvSpPr>
          <p:cNvPr id="3" name="矩形 2">
            <a:extLst>
              <a:ext uri="{FF2B5EF4-FFF2-40B4-BE49-F238E27FC236}">
                <a16:creationId xmlns:a16="http://schemas.microsoft.com/office/drawing/2014/main" id="{2C258C9F-69C8-E746-B4F5-69254A7FB37E}"/>
              </a:ext>
            </a:extLst>
          </p:cNvPr>
          <p:cNvSpPr/>
          <p:nvPr/>
        </p:nvSpPr>
        <p:spPr>
          <a:xfrm>
            <a:off x="655485" y="2310411"/>
            <a:ext cx="7770767" cy="874407"/>
          </a:xfrm>
          <a:prstGeom prst="rect">
            <a:avLst/>
          </a:prstGeom>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发挥多计算机或多核处理器优势，将传统计算过程分解成若干个独立计算部分，通过多线程并行协同完成，加快计算过程，节省运行时间。</a:t>
            </a:r>
          </a:p>
        </p:txBody>
      </p:sp>
      <p:sp>
        <p:nvSpPr>
          <p:cNvPr id="28" name="页脚占位符 4">
            <a:extLst>
              <a:ext uri="{FF2B5EF4-FFF2-40B4-BE49-F238E27FC236}">
                <a16:creationId xmlns:a16="http://schemas.microsoft.com/office/drawing/2014/main" id="{D55A674A-9B86-4F4A-BA65-F3B388F7FE8F}"/>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918948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61</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大数据分析与挖掘</a:t>
            </a:r>
          </a:p>
        </p:txBody>
      </p:sp>
      <p:sp>
        <p:nvSpPr>
          <p:cNvPr id="10" name="内容占位符 2">
            <a:extLst>
              <a:ext uri="{FF2B5EF4-FFF2-40B4-BE49-F238E27FC236}">
                <a16:creationId xmlns:a16="http://schemas.microsoft.com/office/drawing/2014/main" id="{17764D0B-F377-CA4E-BF9A-551F09227755}"/>
              </a:ext>
            </a:extLst>
          </p:cNvPr>
          <p:cNvSpPr>
            <a:spLocks noGrp="1"/>
          </p:cNvSpPr>
          <p:nvPr>
            <p:ph idx="1"/>
          </p:nvPr>
        </p:nvSpPr>
        <p:spPr>
          <a:xfrm>
            <a:off x="628650" y="1700418"/>
            <a:ext cx="7770767" cy="4081419"/>
          </a:xfrm>
        </p:spPr>
        <p:txBody>
          <a:bodyPr/>
          <a:lstStyle/>
          <a:p>
            <a:endParaRPr lang="zh-CN" altLang="en-US" sz="1800" dirty="0">
              <a:solidFill>
                <a:srgbClr val="4F81BD"/>
              </a:solidFill>
            </a:endParaRPr>
          </a:p>
          <a:p>
            <a:pPr lvl="2"/>
            <a:endParaRPr lang="en-US" altLang="zh-CN" sz="1000" dirty="0"/>
          </a:p>
        </p:txBody>
      </p:sp>
      <p:sp>
        <p:nvSpPr>
          <p:cNvPr id="12" name="内容占位符 4">
            <a:extLst>
              <a:ext uri="{FF2B5EF4-FFF2-40B4-BE49-F238E27FC236}">
                <a16:creationId xmlns:a16="http://schemas.microsoft.com/office/drawing/2014/main" id="{A656FF0B-C979-7B4E-80CD-8C9801F82FE4}"/>
              </a:ext>
            </a:extLst>
          </p:cNvPr>
          <p:cNvSpPr txBox="1">
            <a:spLocks/>
          </p:cNvSpPr>
          <p:nvPr/>
        </p:nvSpPr>
        <p:spPr>
          <a:xfrm>
            <a:off x="374848" y="1765813"/>
            <a:ext cx="8229600" cy="3806014"/>
          </a:xfrm>
          <a:prstGeom prst="rect">
            <a:avLst/>
          </a:prstGeom>
        </p:spPr>
        <p:txBody>
          <a:bodyPr/>
          <a:lstStyle>
            <a:lvl1pPr marL="342900" indent="-342900" algn="l" defTabSz="914400" rtl="0" eaLnBrk="1" latinLnBrk="0" hangingPunct="1">
              <a:lnSpc>
                <a:spcPct val="120000"/>
              </a:lnSpc>
              <a:spcBef>
                <a:spcPct val="20000"/>
              </a:spcBef>
              <a:buSzPct val="70000"/>
              <a:buFont typeface="Wingdings" panose="05000000000000000000" pitchFamily="2" charset="2"/>
              <a:buChar char="n"/>
              <a:defRPr sz="2400" b="1" kern="1200">
                <a:solidFill>
                  <a:schemeClr val="accent1"/>
                </a:solidFill>
                <a:latin typeface="+mn-lt"/>
                <a:ea typeface="+mn-ea"/>
                <a:cs typeface="+mn-cs"/>
              </a:defRPr>
            </a:lvl1pPr>
            <a:lvl2pPr marL="742950" indent="-285750" algn="l" defTabSz="914400" rtl="0" eaLnBrk="1" latinLnBrk="0" hangingPunct="1">
              <a:lnSpc>
                <a:spcPct val="120000"/>
              </a:lnSpc>
              <a:spcBef>
                <a:spcPct val="20000"/>
              </a:spcBef>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buSzPct val="70000"/>
              <a:buFont typeface="Wingdings" panose="05000000000000000000" pitchFamily="2" charset="2"/>
              <a:buChar char="n"/>
              <a:defRPr sz="18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p"/>
            </a:pPr>
            <a:r>
              <a:rPr lang="zh-CN" altLang="en-US"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大数据分析与挖掘</a:t>
            </a:r>
          </a:p>
        </p:txBody>
      </p:sp>
      <p:sp>
        <p:nvSpPr>
          <p:cNvPr id="3" name="矩形 2">
            <a:extLst>
              <a:ext uri="{FF2B5EF4-FFF2-40B4-BE49-F238E27FC236}">
                <a16:creationId xmlns:a16="http://schemas.microsoft.com/office/drawing/2014/main" id="{2C258C9F-69C8-E746-B4F5-69254A7FB37E}"/>
              </a:ext>
            </a:extLst>
          </p:cNvPr>
          <p:cNvSpPr/>
          <p:nvPr/>
        </p:nvSpPr>
        <p:spPr>
          <a:xfrm>
            <a:off x="539552" y="2297015"/>
            <a:ext cx="7770767" cy="1702389"/>
          </a:xfrm>
          <a:prstGeom prst="rect">
            <a:avLst/>
          </a:prstGeom>
        </p:spPr>
        <p:txBody>
          <a:bodyPr wrap="square">
            <a:spAutoFit/>
          </a:bodyPr>
          <a:lstStyle/>
          <a:p>
            <a:pPr>
              <a:lnSpc>
                <a:spcPct val="150000"/>
              </a:lnSpc>
            </a:pP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数据挖掘：在大量的数据中提取或挖掘信息，通过分析来揭示数据之间有意义的联系、趋势和模式。</a:t>
            </a:r>
            <a:r>
              <a:rPr lang="zh-CN" altLang="en-US" dirty="0">
                <a:latin typeface="Microsoft YaHei" panose="020B0503020204020204" pitchFamily="34" charset="-122"/>
                <a:ea typeface="Microsoft YaHei" panose="020B0503020204020204" pitchFamily="34" charset="-122"/>
              </a:rPr>
              <a:t>在数据量迅速膨胀的同时，还要进行深度的数据深度分析和挖掘。越来越多的大数据数据分析工具和产品应运而生，如用于大数据挖掘的</a:t>
            </a:r>
            <a:r>
              <a:rPr lang="en-US" altLang="zh-CN" dirty="0">
                <a:latin typeface="Microsoft YaHei" panose="020B0503020204020204" pitchFamily="34" charset="-122"/>
                <a:ea typeface="Microsoft YaHei" panose="020B0503020204020204" pitchFamily="34" charset="-122"/>
              </a:rPr>
              <a:t>R Hadoop</a:t>
            </a:r>
            <a:r>
              <a:rPr lang="zh-CN" altLang="en-US" dirty="0">
                <a:latin typeface="Microsoft YaHei" panose="020B0503020204020204" pitchFamily="34" charset="-122"/>
                <a:ea typeface="Microsoft YaHei" panose="020B0503020204020204" pitchFamily="34" charset="-122"/>
              </a:rPr>
              <a:t>版、基于</a:t>
            </a:r>
            <a:r>
              <a:rPr lang="en-US" altLang="zh-CN" dirty="0">
                <a:latin typeface="Microsoft YaHei" panose="020B0503020204020204" pitchFamily="34" charset="-122"/>
                <a:ea typeface="Microsoft YaHei" panose="020B0503020204020204" pitchFamily="34" charset="-122"/>
              </a:rPr>
              <a:t>MapReduce</a:t>
            </a:r>
            <a:r>
              <a:rPr lang="zh-CN" altLang="en-US" dirty="0">
                <a:latin typeface="Microsoft YaHei" panose="020B0503020204020204" pitchFamily="34" charset="-122"/>
                <a:ea typeface="Microsoft YaHei" panose="020B0503020204020204" pitchFamily="34" charset="-122"/>
              </a:rPr>
              <a:t>开发的数据挖掘算法等。</a:t>
            </a:r>
          </a:p>
        </p:txBody>
      </p:sp>
      <p:graphicFrame>
        <p:nvGraphicFramePr>
          <p:cNvPr id="29" name="图示 28">
            <a:extLst>
              <a:ext uri="{FF2B5EF4-FFF2-40B4-BE49-F238E27FC236}">
                <a16:creationId xmlns:a16="http://schemas.microsoft.com/office/drawing/2014/main" id="{F8A571AF-C904-694A-A114-F0FB2AFD74AD}"/>
              </a:ext>
            </a:extLst>
          </p:cNvPr>
          <p:cNvGraphicFramePr/>
          <p:nvPr>
            <p:extLst>
              <p:ext uri="{D42A27DB-BD31-4B8C-83A1-F6EECF244321}">
                <p14:modId xmlns:p14="http://schemas.microsoft.com/office/powerpoint/2010/main" val="2248568554"/>
              </p:ext>
            </p:extLst>
          </p:nvPr>
        </p:nvGraphicFramePr>
        <p:xfrm>
          <a:off x="4056018" y="3734549"/>
          <a:ext cx="4343399" cy="2918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页脚占位符 4">
            <a:extLst>
              <a:ext uri="{FF2B5EF4-FFF2-40B4-BE49-F238E27FC236}">
                <a16:creationId xmlns:a16="http://schemas.microsoft.com/office/drawing/2014/main" id="{3F864CCF-E9DB-8545-952F-D52DB58DA40F}"/>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736716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62</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大数据分析与挖掘</a:t>
            </a:r>
          </a:p>
        </p:txBody>
      </p:sp>
      <p:sp>
        <p:nvSpPr>
          <p:cNvPr id="10" name="内容占位符 2">
            <a:extLst>
              <a:ext uri="{FF2B5EF4-FFF2-40B4-BE49-F238E27FC236}">
                <a16:creationId xmlns:a16="http://schemas.microsoft.com/office/drawing/2014/main" id="{17764D0B-F377-CA4E-BF9A-551F09227755}"/>
              </a:ext>
            </a:extLst>
          </p:cNvPr>
          <p:cNvSpPr>
            <a:spLocks noGrp="1"/>
          </p:cNvSpPr>
          <p:nvPr>
            <p:ph idx="1"/>
          </p:nvPr>
        </p:nvSpPr>
        <p:spPr>
          <a:xfrm>
            <a:off x="628650" y="1700418"/>
            <a:ext cx="7770767" cy="4081419"/>
          </a:xfrm>
        </p:spPr>
        <p:txBody>
          <a:bodyPr/>
          <a:lstStyle/>
          <a:p>
            <a:endParaRPr lang="zh-CN" altLang="en-US" sz="1800" dirty="0">
              <a:solidFill>
                <a:srgbClr val="4F81BD"/>
              </a:solidFill>
            </a:endParaRPr>
          </a:p>
          <a:p>
            <a:pPr lvl="2"/>
            <a:endParaRPr lang="en-US" altLang="zh-CN" sz="1000" dirty="0"/>
          </a:p>
        </p:txBody>
      </p:sp>
      <p:sp>
        <p:nvSpPr>
          <p:cNvPr id="12" name="内容占位符 4">
            <a:extLst>
              <a:ext uri="{FF2B5EF4-FFF2-40B4-BE49-F238E27FC236}">
                <a16:creationId xmlns:a16="http://schemas.microsoft.com/office/drawing/2014/main" id="{A656FF0B-C979-7B4E-80CD-8C9801F82FE4}"/>
              </a:ext>
            </a:extLst>
          </p:cNvPr>
          <p:cNvSpPr txBox="1">
            <a:spLocks/>
          </p:cNvSpPr>
          <p:nvPr/>
        </p:nvSpPr>
        <p:spPr>
          <a:xfrm>
            <a:off x="374848" y="1765813"/>
            <a:ext cx="8229600" cy="3806014"/>
          </a:xfrm>
          <a:prstGeom prst="rect">
            <a:avLst/>
          </a:prstGeom>
        </p:spPr>
        <p:txBody>
          <a:bodyPr/>
          <a:lstStyle>
            <a:lvl1pPr marL="342900" indent="-342900" algn="l" defTabSz="914400" rtl="0" eaLnBrk="1" latinLnBrk="0" hangingPunct="1">
              <a:lnSpc>
                <a:spcPct val="120000"/>
              </a:lnSpc>
              <a:spcBef>
                <a:spcPct val="20000"/>
              </a:spcBef>
              <a:buSzPct val="70000"/>
              <a:buFont typeface="Wingdings" panose="05000000000000000000" pitchFamily="2" charset="2"/>
              <a:buChar char="n"/>
              <a:defRPr sz="2400" b="1" kern="1200">
                <a:solidFill>
                  <a:schemeClr val="accent1"/>
                </a:solidFill>
                <a:latin typeface="+mn-lt"/>
                <a:ea typeface="+mn-ea"/>
                <a:cs typeface="+mn-cs"/>
              </a:defRPr>
            </a:lvl1pPr>
            <a:lvl2pPr marL="742950" indent="-285750" algn="l" defTabSz="914400" rtl="0" eaLnBrk="1" latinLnBrk="0" hangingPunct="1">
              <a:lnSpc>
                <a:spcPct val="120000"/>
              </a:lnSpc>
              <a:spcBef>
                <a:spcPct val="20000"/>
              </a:spcBef>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buSzPct val="70000"/>
              <a:buFont typeface="Wingdings" panose="05000000000000000000" pitchFamily="2" charset="2"/>
              <a:buChar char="n"/>
              <a:defRPr sz="18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p"/>
            </a:pPr>
            <a:r>
              <a:rPr lang="zh-CN" altLang="en-US"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数据挖掘四类任务</a:t>
            </a:r>
          </a:p>
        </p:txBody>
      </p:sp>
      <p:sp>
        <p:nvSpPr>
          <p:cNvPr id="11" name="内容占位符 1">
            <a:extLst>
              <a:ext uri="{FF2B5EF4-FFF2-40B4-BE49-F238E27FC236}">
                <a16:creationId xmlns:a16="http://schemas.microsoft.com/office/drawing/2014/main" id="{9467EE4C-DA26-0C43-9143-D3284C478E31}"/>
              </a:ext>
            </a:extLst>
          </p:cNvPr>
          <p:cNvSpPr txBox="1">
            <a:spLocks/>
          </p:cNvSpPr>
          <p:nvPr/>
        </p:nvSpPr>
        <p:spPr bwMode="auto">
          <a:xfrm>
            <a:off x="374848" y="2371106"/>
            <a:ext cx="5433422" cy="43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216000" indent="-216000" defTabSz="914400">
              <a:spcBef>
                <a:spcPts val="1800"/>
              </a:spcBef>
              <a:buFont typeface="Wingdings" panose="05000000000000000000" pitchFamily="2" charset="2"/>
              <a:buChar char="l"/>
            </a:pPr>
            <a:r>
              <a:rPr lang="zh-CN" altLang="zh-CN" sz="1800" b="1" dirty="0">
                <a:latin typeface="Microsoft YaHei" panose="020B0503020204020204" pitchFamily="34" charset="-122"/>
                <a:ea typeface="Microsoft YaHei" panose="020B0503020204020204" pitchFamily="34" charset="-122"/>
              </a:rPr>
              <a:t>预测建模</a:t>
            </a:r>
            <a:endParaRPr lang="en-US" altLang="zh-CN" sz="1800" b="1" dirty="0">
              <a:latin typeface="Microsoft YaHei" panose="020B0503020204020204" pitchFamily="34" charset="-122"/>
              <a:ea typeface="Microsoft YaHei" panose="020B0503020204020204" pitchFamily="34" charset="-122"/>
            </a:endParaRPr>
          </a:p>
          <a:p>
            <a:pPr marL="0" indent="457200" defTabSz="914400">
              <a:buFont typeface="Wingdings" panose="05000000000000000000" pitchFamily="2" charset="2"/>
              <a:buNone/>
            </a:pPr>
            <a:r>
              <a:rPr lang="zh-CN" altLang="zh-CN" sz="1800" dirty="0">
                <a:latin typeface="Microsoft YaHei" panose="020B0503020204020204" pitchFamily="34" charset="-122"/>
                <a:ea typeface="Microsoft YaHei" panose="020B0503020204020204" pitchFamily="34" charset="-122"/>
              </a:rPr>
              <a:t>分类与回归。分类主要用于预测离散的目标变量，输出的是离散值；回归用于预测连续的目标变量，输出有序值或连续值。</a:t>
            </a:r>
          </a:p>
          <a:p>
            <a:pPr marL="216000" indent="-216000" defTabSz="914400">
              <a:spcBef>
                <a:spcPts val="600"/>
              </a:spcBef>
              <a:buFont typeface="Wingdings" panose="05000000000000000000" pitchFamily="2" charset="2"/>
              <a:buChar char="l"/>
            </a:pPr>
            <a:r>
              <a:rPr lang="zh-CN" altLang="zh-CN" sz="1800" b="1" dirty="0">
                <a:latin typeface="Microsoft YaHei" panose="020B0503020204020204" pitchFamily="34" charset="-122"/>
                <a:ea typeface="Microsoft YaHei" panose="020B0503020204020204" pitchFamily="34" charset="-122"/>
              </a:rPr>
              <a:t>关联分析</a:t>
            </a:r>
            <a:endParaRPr lang="en-US" altLang="zh-CN" sz="1800" b="1" dirty="0">
              <a:latin typeface="Microsoft YaHei" panose="020B0503020204020204" pitchFamily="34" charset="-122"/>
              <a:ea typeface="Microsoft YaHei" panose="020B0503020204020204" pitchFamily="34" charset="-122"/>
            </a:endParaRPr>
          </a:p>
          <a:p>
            <a:pPr marL="0" indent="457200" defTabSz="914400">
              <a:buFont typeface="Wingdings" panose="05000000000000000000" pitchFamily="2" charset="2"/>
              <a:buNone/>
            </a:pPr>
            <a:r>
              <a:rPr lang="zh-CN" altLang="en-US" sz="1800" dirty="0">
                <a:latin typeface="Microsoft YaHei" panose="020B0503020204020204" pitchFamily="34" charset="-122"/>
                <a:ea typeface="Microsoft YaHei" panose="020B0503020204020204" pitchFamily="34" charset="-122"/>
              </a:rPr>
              <a:t>用来发现描述数据中强关联特征的模式。</a:t>
            </a:r>
            <a:r>
              <a:rPr lang="zh-CN" altLang="zh-CN" sz="1800" dirty="0">
                <a:latin typeface="Microsoft YaHei" panose="020B0503020204020204" pitchFamily="34" charset="-122"/>
                <a:ea typeface="Microsoft YaHei" panose="020B0503020204020204" pitchFamily="34" charset="-122"/>
              </a:rPr>
              <a:t>所发现的</a:t>
            </a:r>
            <a:r>
              <a:rPr lang="zh-CN" altLang="en-US" sz="1800" dirty="0">
                <a:latin typeface="Microsoft YaHei" panose="020B0503020204020204" pitchFamily="34" charset="-122"/>
                <a:ea typeface="Microsoft YaHei" panose="020B0503020204020204" pitchFamily="34" charset="-122"/>
              </a:rPr>
              <a:t>模式</a:t>
            </a:r>
            <a:r>
              <a:rPr lang="zh-CN" altLang="zh-CN" sz="1800" dirty="0">
                <a:latin typeface="Microsoft YaHei" panose="020B0503020204020204" pitchFamily="34" charset="-122"/>
                <a:ea typeface="Microsoft YaHei" panose="020B0503020204020204" pitchFamily="34" charset="-122"/>
              </a:rPr>
              <a:t>通常用</a:t>
            </a:r>
            <a:r>
              <a:rPr lang="zh-CN" altLang="en-US" sz="1800" dirty="0">
                <a:latin typeface="Microsoft YaHei" panose="020B0503020204020204" pitchFamily="34" charset="-122"/>
                <a:ea typeface="Microsoft YaHei" panose="020B0503020204020204" pitchFamily="34" charset="-122"/>
              </a:rPr>
              <a:t>蕴涵</a:t>
            </a:r>
            <a:r>
              <a:rPr lang="zh-CN" altLang="zh-CN" sz="1800" dirty="0">
                <a:latin typeface="Microsoft YaHei" panose="020B0503020204020204" pitchFamily="34" charset="-122"/>
                <a:ea typeface="Microsoft YaHei" panose="020B0503020204020204" pitchFamily="34" charset="-122"/>
              </a:rPr>
              <a:t>规则或</a:t>
            </a:r>
            <a:r>
              <a:rPr lang="zh-CN" altLang="en-US" sz="1800" dirty="0">
                <a:latin typeface="Microsoft YaHei" panose="020B0503020204020204" pitchFamily="34" charset="-122"/>
                <a:ea typeface="Microsoft YaHei" panose="020B0503020204020204" pitchFamily="34" charset="-122"/>
              </a:rPr>
              <a:t>特征子集</a:t>
            </a:r>
            <a:r>
              <a:rPr lang="zh-CN" altLang="zh-CN" sz="1800" dirty="0">
                <a:latin typeface="Microsoft YaHei" panose="020B0503020204020204" pitchFamily="34" charset="-122"/>
                <a:ea typeface="Microsoft YaHei" panose="020B0503020204020204" pitchFamily="34" charset="-122"/>
              </a:rPr>
              <a:t>的形式表示。</a:t>
            </a:r>
          </a:p>
          <a:p>
            <a:pPr marL="216000" indent="-216000" defTabSz="914400">
              <a:spcBef>
                <a:spcPts val="600"/>
              </a:spcBef>
              <a:buFont typeface="Wingdings" panose="05000000000000000000" pitchFamily="2" charset="2"/>
              <a:buChar char="l"/>
            </a:pPr>
            <a:r>
              <a:rPr lang="zh-CN" altLang="zh-CN" sz="1800" b="1" dirty="0">
                <a:latin typeface="Microsoft YaHei" panose="020B0503020204020204" pitchFamily="34" charset="-122"/>
                <a:ea typeface="Microsoft YaHei" panose="020B0503020204020204" pitchFamily="34" charset="-122"/>
              </a:rPr>
              <a:t>聚类分析</a:t>
            </a:r>
            <a:endParaRPr lang="en-US" altLang="zh-CN" sz="1800" b="1" dirty="0">
              <a:latin typeface="Microsoft YaHei" panose="020B0503020204020204" pitchFamily="34" charset="-122"/>
              <a:ea typeface="Microsoft YaHei" panose="020B0503020204020204" pitchFamily="34" charset="-122"/>
            </a:endParaRPr>
          </a:p>
          <a:p>
            <a:pPr marL="0" indent="457200" defTabSz="914400">
              <a:buFont typeface="Wingdings" panose="05000000000000000000" pitchFamily="2" charset="2"/>
              <a:buNone/>
            </a:pPr>
            <a:r>
              <a:rPr lang="zh-CN" altLang="zh-CN" sz="1800" dirty="0">
                <a:latin typeface="Microsoft YaHei" panose="020B0503020204020204" pitchFamily="34" charset="-122"/>
                <a:ea typeface="Microsoft YaHei" panose="020B0503020204020204" pitchFamily="34" charset="-122"/>
              </a:rPr>
              <a:t>旨在发现紧密相关的观测值群组，使得与属于不同簇的观测值相比，属于同一簇的观测值之间尽可能相似。</a:t>
            </a:r>
            <a:endParaRPr lang="en-US" altLang="zh-CN" sz="1800" dirty="0">
              <a:latin typeface="Microsoft YaHei" panose="020B0503020204020204" pitchFamily="34" charset="-122"/>
              <a:ea typeface="Microsoft YaHei" panose="020B0503020204020204" pitchFamily="34" charset="-122"/>
            </a:endParaRPr>
          </a:p>
          <a:p>
            <a:pPr marL="216000" indent="-216000" defTabSz="914400">
              <a:spcBef>
                <a:spcPts val="600"/>
              </a:spcBef>
              <a:buFont typeface="Wingdings" panose="05000000000000000000" pitchFamily="2" charset="2"/>
              <a:buChar char="l"/>
            </a:pPr>
            <a:r>
              <a:rPr lang="zh-CN" altLang="zh-CN" sz="1800" b="1" dirty="0">
                <a:latin typeface="Microsoft YaHei" panose="020B0503020204020204" pitchFamily="34" charset="-122"/>
                <a:ea typeface="Microsoft YaHei" panose="020B0503020204020204" pitchFamily="34" charset="-122"/>
              </a:rPr>
              <a:t>异常检测</a:t>
            </a:r>
            <a:endParaRPr lang="en-US" altLang="zh-CN" sz="1800" b="1" dirty="0">
              <a:latin typeface="Microsoft YaHei" panose="020B0503020204020204" pitchFamily="34" charset="-122"/>
              <a:ea typeface="Microsoft YaHei" panose="020B0503020204020204" pitchFamily="34" charset="-122"/>
            </a:endParaRPr>
          </a:p>
          <a:p>
            <a:pPr marL="0" indent="457200" defTabSz="914400">
              <a:lnSpc>
                <a:spcPct val="135000"/>
              </a:lnSpc>
              <a:buFont typeface="Wingdings" panose="05000000000000000000" pitchFamily="2" charset="2"/>
              <a:buNone/>
            </a:pPr>
            <a:r>
              <a:rPr lang="zh-CN" altLang="zh-CN" sz="1800" dirty="0">
                <a:latin typeface="Microsoft YaHei" panose="020B0503020204020204" pitchFamily="34" charset="-122"/>
                <a:ea typeface="Microsoft YaHei" panose="020B0503020204020204" pitchFamily="34" charset="-122"/>
              </a:rPr>
              <a:t>识别其特征显著不同于其他数据的观测值。</a:t>
            </a:r>
            <a:endParaRPr lang="zh-CN" altLang="en-US" sz="1800"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77400168-58E5-E641-98D0-27933B6A0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772" y="4262153"/>
            <a:ext cx="3141855" cy="1790857"/>
          </a:xfrm>
          <a:prstGeom prst="rect">
            <a:avLst/>
          </a:prstGeom>
          <a:ln>
            <a:solidFill>
              <a:schemeClr val="tx1"/>
            </a:solidFill>
          </a:ln>
        </p:spPr>
      </p:pic>
      <p:grpSp>
        <p:nvGrpSpPr>
          <p:cNvPr id="15" name="组合 14">
            <a:extLst>
              <a:ext uri="{FF2B5EF4-FFF2-40B4-BE49-F238E27FC236}">
                <a16:creationId xmlns:a16="http://schemas.microsoft.com/office/drawing/2014/main" id="{F235E200-9D45-D041-B174-F54F9170F406}"/>
              </a:ext>
            </a:extLst>
          </p:cNvPr>
          <p:cNvGrpSpPr/>
          <p:nvPr/>
        </p:nvGrpSpPr>
        <p:grpSpPr>
          <a:xfrm>
            <a:off x="5744773" y="1623459"/>
            <a:ext cx="3141855" cy="2460157"/>
            <a:chOff x="5606218" y="1994084"/>
            <a:chExt cx="3309181" cy="2392179"/>
          </a:xfrm>
        </p:grpSpPr>
        <p:pic>
          <p:nvPicPr>
            <p:cNvPr id="16" name="内容占位符 7">
              <a:extLst>
                <a:ext uri="{FF2B5EF4-FFF2-40B4-BE49-F238E27FC236}">
                  <a16:creationId xmlns:a16="http://schemas.microsoft.com/office/drawing/2014/main" id="{D3A0854C-B17E-0A44-BB5A-A3C29FF5E2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218" y="1994084"/>
              <a:ext cx="3309181" cy="2392179"/>
            </a:xfrm>
            <a:prstGeom prst="rect">
              <a:avLst/>
            </a:prstGeom>
            <a:ln>
              <a:solidFill>
                <a:schemeClr val="tx1"/>
              </a:solidFill>
            </a:ln>
          </p:spPr>
        </p:pic>
        <p:sp>
          <p:nvSpPr>
            <p:cNvPr id="17" name="矩形 16">
              <a:extLst>
                <a:ext uri="{FF2B5EF4-FFF2-40B4-BE49-F238E27FC236}">
                  <a16:creationId xmlns:a16="http://schemas.microsoft.com/office/drawing/2014/main" id="{1FB8311F-E84D-5B48-A278-89FE46EDEBAA}"/>
                </a:ext>
              </a:extLst>
            </p:cNvPr>
            <p:cNvSpPr/>
            <p:nvPr/>
          </p:nvSpPr>
          <p:spPr>
            <a:xfrm>
              <a:off x="8072438" y="3943350"/>
              <a:ext cx="842961" cy="44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8" name="页脚占位符 4">
            <a:extLst>
              <a:ext uri="{FF2B5EF4-FFF2-40B4-BE49-F238E27FC236}">
                <a16:creationId xmlns:a16="http://schemas.microsoft.com/office/drawing/2014/main" id="{5D8EA87E-1DFD-7F41-ABE3-0FD60E606924}"/>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380768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63</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大数据分析与挖掘</a:t>
            </a:r>
          </a:p>
        </p:txBody>
      </p:sp>
      <p:sp>
        <p:nvSpPr>
          <p:cNvPr id="10" name="内容占位符 2">
            <a:extLst>
              <a:ext uri="{FF2B5EF4-FFF2-40B4-BE49-F238E27FC236}">
                <a16:creationId xmlns:a16="http://schemas.microsoft.com/office/drawing/2014/main" id="{17764D0B-F377-CA4E-BF9A-551F09227755}"/>
              </a:ext>
            </a:extLst>
          </p:cNvPr>
          <p:cNvSpPr>
            <a:spLocks noGrp="1"/>
          </p:cNvSpPr>
          <p:nvPr>
            <p:ph idx="1"/>
          </p:nvPr>
        </p:nvSpPr>
        <p:spPr>
          <a:xfrm>
            <a:off x="628650" y="1700418"/>
            <a:ext cx="7770767" cy="4081419"/>
          </a:xfrm>
        </p:spPr>
        <p:txBody>
          <a:bodyPr/>
          <a:lstStyle/>
          <a:p>
            <a:endParaRPr lang="zh-CN" altLang="en-US" sz="1800" dirty="0">
              <a:solidFill>
                <a:srgbClr val="4F81BD"/>
              </a:solidFill>
            </a:endParaRPr>
          </a:p>
          <a:p>
            <a:pPr lvl="2"/>
            <a:endParaRPr lang="en-US" altLang="zh-CN" sz="1000" dirty="0"/>
          </a:p>
        </p:txBody>
      </p:sp>
      <p:sp>
        <p:nvSpPr>
          <p:cNvPr id="12" name="内容占位符 4">
            <a:extLst>
              <a:ext uri="{FF2B5EF4-FFF2-40B4-BE49-F238E27FC236}">
                <a16:creationId xmlns:a16="http://schemas.microsoft.com/office/drawing/2014/main" id="{A656FF0B-C979-7B4E-80CD-8C9801F82FE4}"/>
              </a:ext>
            </a:extLst>
          </p:cNvPr>
          <p:cNvSpPr txBox="1">
            <a:spLocks/>
          </p:cNvSpPr>
          <p:nvPr/>
        </p:nvSpPr>
        <p:spPr>
          <a:xfrm>
            <a:off x="374848" y="1765813"/>
            <a:ext cx="8229600" cy="3806014"/>
          </a:xfrm>
          <a:prstGeom prst="rect">
            <a:avLst/>
          </a:prstGeom>
        </p:spPr>
        <p:txBody>
          <a:bodyPr/>
          <a:lstStyle>
            <a:lvl1pPr marL="342900" indent="-342900" algn="l" defTabSz="914400" rtl="0" eaLnBrk="1" latinLnBrk="0" hangingPunct="1">
              <a:lnSpc>
                <a:spcPct val="120000"/>
              </a:lnSpc>
              <a:spcBef>
                <a:spcPct val="20000"/>
              </a:spcBef>
              <a:buSzPct val="70000"/>
              <a:buFont typeface="Wingdings" panose="05000000000000000000" pitchFamily="2" charset="2"/>
              <a:buChar char="n"/>
              <a:defRPr sz="2400" b="1" kern="1200">
                <a:solidFill>
                  <a:schemeClr val="accent1"/>
                </a:solidFill>
                <a:latin typeface="+mn-lt"/>
                <a:ea typeface="+mn-ea"/>
                <a:cs typeface="+mn-cs"/>
              </a:defRPr>
            </a:lvl1pPr>
            <a:lvl2pPr marL="742950" indent="-285750" algn="l" defTabSz="914400" rtl="0" eaLnBrk="1" latinLnBrk="0" hangingPunct="1">
              <a:lnSpc>
                <a:spcPct val="120000"/>
              </a:lnSpc>
              <a:spcBef>
                <a:spcPct val="20000"/>
              </a:spcBef>
              <a:buSzPct val="70000"/>
              <a:buFont typeface="Wingdings" panose="05000000000000000000" pitchFamily="2" charset="2"/>
              <a:buChar char="n"/>
              <a:defRPr sz="20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buSzPct val="70000"/>
              <a:buFont typeface="Wingdings" panose="05000000000000000000" pitchFamily="2" charset="2"/>
              <a:buChar char="n"/>
              <a:defRPr sz="18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SzPct val="7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p"/>
            </a:pPr>
            <a:r>
              <a:rPr lang="zh-CN" altLang="en-US" b="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空间索引技术</a:t>
            </a:r>
          </a:p>
        </p:txBody>
      </p:sp>
      <p:sp>
        <p:nvSpPr>
          <p:cNvPr id="2" name="矩形 1">
            <a:extLst>
              <a:ext uri="{FF2B5EF4-FFF2-40B4-BE49-F238E27FC236}">
                <a16:creationId xmlns:a16="http://schemas.microsoft.com/office/drawing/2014/main" id="{4AD94606-AE7A-4E4D-A2FC-C12A9A2561EA}"/>
              </a:ext>
            </a:extLst>
          </p:cNvPr>
          <p:cNvSpPr/>
          <p:nvPr/>
        </p:nvSpPr>
        <p:spPr>
          <a:xfrm>
            <a:off x="374848" y="2504984"/>
            <a:ext cx="8511779" cy="1289905"/>
          </a:xfrm>
          <a:prstGeom prst="rect">
            <a:avLst/>
          </a:prstGeom>
        </p:spPr>
        <p:txBody>
          <a:bodyPr wrap="square">
            <a:spAutoFit/>
          </a:bodyPr>
          <a:lstStyle/>
          <a:p>
            <a:pPr indent="457200">
              <a:lnSpc>
                <a:spcPct val="150000"/>
              </a:lnSpc>
              <a:spcBef>
                <a:spcPts val="1800"/>
              </a:spcBef>
            </a:pPr>
            <a:r>
              <a:rPr lang="zh-CN" altLang="en-US" dirty="0">
                <a:latin typeface="Microsoft YaHei" panose="020B0503020204020204" pitchFamily="34" charset="-122"/>
                <a:ea typeface="Microsoft YaHei" panose="020B0503020204020204" pitchFamily="34" charset="-122"/>
              </a:rPr>
              <a:t>采用分割原理，将道路网所在的空间划分为若干区域，形成可唯一标识的多边形。从而达到快速查询</a:t>
            </a:r>
            <a:r>
              <a:rPr lang="en-US" altLang="zh-CN" dirty="0">
                <a:latin typeface="Microsoft YaHei" panose="020B0503020204020204" pitchFamily="34" charset="-122"/>
                <a:ea typeface="Microsoft YaHei" panose="020B0503020204020204" pitchFamily="34" charset="-122"/>
              </a:rPr>
              <a:t>GPS</a:t>
            </a:r>
            <a:r>
              <a:rPr lang="zh-CN" altLang="en-US" dirty="0">
                <a:latin typeface="Microsoft YaHei" panose="020B0503020204020204" pitchFamily="34" charset="-122"/>
                <a:ea typeface="Microsoft YaHei" panose="020B0503020204020204" pitchFamily="34" charset="-122"/>
              </a:rPr>
              <a:t>在精度误差范围内的所有</a:t>
            </a:r>
            <a:r>
              <a:rPr lang="en-US" altLang="zh-CN" dirty="0">
                <a:latin typeface="Microsoft YaHei" panose="020B0503020204020204" pitchFamily="34" charset="-122"/>
                <a:ea typeface="Microsoft YaHei" panose="020B0503020204020204" pitchFamily="34" charset="-122"/>
              </a:rPr>
              <a:t>LINK</a:t>
            </a:r>
            <a:r>
              <a:rPr lang="zh-CN" altLang="en-US" dirty="0">
                <a:latin typeface="Microsoft YaHei" panose="020B0503020204020204" pitchFamily="34" charset="-122"/>
                <a:ea typeface="Microsoft YaHei" panose="020B0503020204020204" pitchFamily="34" charset="-122"/>
              </a:rPr>
              <a:t>，提高有效路径的搜索速度和效率。</a:t>
            </a:r>
          </a:p>
        </p:txBody>
      </p:sp>
      <p:grpSp>
        <p:nvGrpSpPr>
          <p:cNvPr id="18" name="组合 17">
            <a:extLst>
              <a:ext uri="{FF2B5EF4-FFF2-40B4-BE49-F238E27FC236}">
                <a16:creationId xmlns:a16="http://schemas.microsoft.com/office/drawing/2014/main" id="{55854646-1606-FA49-939D-3AE4060BC782}"/>
              </a:ext>
            </a:extLst>
          </p:cNvPr>
          <p:cNvGrpSpPr/>
          <p:nvPr/>
        </p:nvGrpSpPr>
        <p:grpSpPr>
          <a:xfrm>
            <a:off x="1211213" y="3745941"/>
            <a:ext cx="6839048" cy="2473465"/>
            <a:chOff x="963744" y="2939879"/>
            <a:chExt cx="9589956" cy="3135178"/>
          </a:xfrm>
        </p:grpSpPr>
        <p:pic>
          <p:nvPicPr>
            <p:cNvPr id="19" name="图片 18">
              <a:extLst>
                <a:ext uri="{FF2B5EF4-FFF2-40B4-BE49-F238E27FC236}">
                  <a16:creationId xmlns:a16="http://schemas.microsoft.com/office/drawing/2014/main" id="{E9A24834-DF3D-944C-A6C0-8E142A774B67}"/>
                </a:ext>
              </a:extLst>
            </p:cNvPr>
            <p:cNvPicPr>
              <a:picLocks noChangeAspect="1"/>
            </p:cNvPicPr>
            <p:nvPr/>
          </p:nvPicPr>
          <p:blipFill>
            <a:blip r:embed="rId2"/>
            <a:stretch>
              <a:fillRect/>
            </a:stretch>
          </p:blipFill>
          <p:spPr>
            <a:xfrm>
              <a:off x="963744" y="2939879"/>
              <a:ext cx="9589956" cy="3135178"/>
            </a:xfrm>
            <a:prstGeom prst="rect">
              <a:avLst/>
            </a:prstGeom>
          </p:spPr>
        </p:pic>
        <p:sp>
          <p:nvSpPr>
            <p:cNvPr id="20" name="任意多边形 6">
              <a:extLst>
                <a:ext uri="{FF2B5EF4-FFF2-40B4-BE49-F238E27FC236}">
                  <a16:creationId xmlns:a16="http://schemas.microsoft.com/office/drawing/2014/main" id="{4CC29F3E-6316-EE4E-9BF0-A31CB9E29BBC}"/>
                </a:ext>
              </a:extLst>
            </p:cNvPr>
            <p:cNvSpPr/>
            <p:nvPr/>
          </p:nvSpPr>
          <p:spPr>
            <a:xfrm>
              <a:off x="4343400" y="2952750"/>
              <a:ext cx="1962150" cy="1504950"/>
            </a:xfrm>
            <a:custGeom>
              <a:avLst/>
              <a:gdLst>
                <a:gd name="connsiteX0" fmla="*/ 0 w 1962150"/>
                <a:gd name="connsiteY0" fmla="*/ 1295400 h 1504950"/>
                <a:gd name="connsiteX1" fmla="*/ 19050 w 1962150"/>
                <a:gd name="connsiteY1" fmla="*/ 0 h 1504950"/>
                <a:gd name="connsiteX2" fmla="*/ 1962150 w 1962150"/>
                <a:gd name="connsiteY2" fmla="*/ 0 h 1504950"/>
                <a:gd name="connsiteX3" fmla="*/ 1257300 w 1962150"/>
                <a:gd name="connsiteY3" fmla="*/ 933450 h 1504950"/>
                <a:gd name="connsiteX4" fmla="*/ 666750 w 1962150"/>
                <a:gd name="connsiteY4" fmla="*/ 1219200 h 1504950"/>
                <a:gd name="connsiteX5" fmla="*/ 419100 w 1962150"/>
                <a:gd name="connsiteY5" fmla="*/ 1257300 h 1504950"/>
                <a:gd name="connsiteX6" fmla="*/ 419100 w 1962150"/>
                <a:gd name="connsiteY6" fmla="*/ 1447800 h 1504950"/>
                <a:gd name="connsiteX7" fmla="*/ 57150 w 1962150"/>
                <a:gd name="connsiteY7" fmla="*/ 1504950 h 1504950"/>
                <a:gd name="connsiteX8" fmla="*/ 0 w 1962150"/>
                <a:gd name="connsiteY8" fmla="*/ 129540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150" h="1504950">
                  <a:moveTo>
                    <a:pt x="0" y="1295400"/>
                  </a:moveTo>
                  <a:lnTo>
                    <a:pt x="19050" y="0"/>
                  </a:lnTo>
                  <a:lnTo>
                    <a:pt x="1962150" y="0"/>
                  </a:lnTo>
                  <a:lnTo>
                    <a:pt x="1257300" y="933450"/>
                  </a:lnTo>
                  <a:lnTo>
                    <a:pt x="666750" y="1219200"/>
                  </a:lnTo>
                  <a:lnTo>
                    <a:pt x="419100" y="1257300"/>
                  </a:lnTo>
                  <a:lnTo>
                    <a:pt x="419100" y="1447800"/>
                  </a:lnTo>
                  <a:lnTo>
                    <a:pt x="57150" y="1504950"/>
                  </a:lnTo>
                  <a:lnTo>
                    <a:pt x="0" y="1295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3" name="页脚占位符 4">
            <a:extLst>
              <a:ext uri="{FF2B5EF4-FFF2-40B4-BE49-F238E27FC236}">
                <a16:creationId xmlns:a16="http://schemas.microsoft.com/office/drawing/2014/main" id="{6EA9B93E-097E-2D4E-827E-993E15400BF1}"/>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402791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64</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数据可视化</a:t>
            </a:r>
          </a:p>
        </p:txBody>
      </p:sp>
      <p:sp>
        <p:nvSpPr>
          <p:cNvPr id="2" name="矩形 1">
            <a:extLst>
              <a:ext uri="{FF2B5EF4-FFF2-40B4-BE49-F238E27FC236}">
                <a16:creationId xmlns:a16="http://schemas.microsoft.com/office/drawing/2014/main" id="{D1071BA0-EBF3-2548-B621-FDC5E9B62229}"/>
              </a:ext>
            </a:extLst>
          </p:cNvPr>
          <p:cNvSpPr/>
          <p:nvPr/>
        </p:nvSpPr>
        <p:spPr>
          <a:xfrm>
            <a:off x="281332" y="1494000"/>
            <a:ext cx="8668793" cy="3028842"/>
          </a:xfrm>
          <a:prstGeom prst="rect">
            <a:avLst/>
          </a:prstGeom>
        </p:spPr>
        <p:txBody>
          <a:bodyPr wrap="square">
            <a:spAutoFit/>
          </a:bodyPr>
          <a:lstStyle/>
          <a:p>
            <a:pPr lvl="0" indent="457200">
              <a:lnSpc>
                <a:spcPct val="150000"/>
              </a:lnSpc>
              <a:spcBef>
                <a:spcPts val="600"/>
              </a:spcBef>
            </a:pPr>
            <a:r>
              <a:rPr lang="zh-CN" altLang="en-US" b="1" dirty="0">
                <a:solidFill>
                  <a:prstClr val="black"/>
                </a:solidFill>
                <a:latin typeface="Microsoft YaHei" panose="020B0503020204020204" pitchFamily="34" charset="-122"/>
                <a:ea typeface="Microsoft YaHei" panose="020B0503020204020204" pitchFamily="34" charset="-122"/>
              </a:rPr>
              <a:t>定义：</a:t>
            </a:r>
            <a:r>
              <a:rPr lang="zh-CN" altLang="en-US" dirty="0">
                <a:solidFill>
                  <a:prstClr val="black"/>
                </a:solidFill>
                <a:latin typeface="Microsoft YaHei" panose="020B0503020204020204" pitchFamily="34" charset="-122"/>
                <a:ea typeface="Microsoft YaHei" panose="020B0503020204020204" pitchFamily="34" charset="-122"/>
              </a:rPr>
              <a:t>对抽象数据使用计算机支持的、交互的、可视化的表示形式以增强认知能力。数据可视化技术将大量数据以多种形式表示出来，帮助人们寻找数据中的结构、特征、模式、趋势、异常现象或相关关系等。</a:t>
            </a:r>
            <a:endParaRPr lang="en-US" altLang="zh-CN" dirty="0">
              <a:solidFill>
                <a:prstClr val="black"/>
              </a:solidFill>
              <a:latin typeface="Microsoft YaHei" panose="020B0503020204020204" pitchFamily="34" charset="-122"/>
              <a:ea typeface="Microsoft YaHei" panose="020B0503020204020204" pitchFamily="34" charset="-122"/>
            </a:endParaRPr>
          </a:p>
          <a:p>
            <a:pPr lvl="0" indent="457200">
              <a:lnSpc>
                <a:spcPct val="150000"/>
              </a:lnSpc>
              <a:spcBef>
                <a:spcPts val="600"/>
              </a:spcBef>
            </a:pPr>
            <a:r>
              <a:rPr lang="zh-CN" altLang="en-US" dirty="0">
                <a:solidFill>
                  <a:prstClr val="black"/>
                </a:solidFill>
                <a:latin typeface="Microsoft YaHei" panose="020B0503020204020204" pitchFamily="34" charset="-122"/>
                <a:ea typeface="Microsoft YaHei" panose="020B0503020204020204" pitchFamily="34" charset="-122"/>
              </a:rPr>
              <a:t>在交通领域，随着交通系统信息化建设的日益推进和完善 </a:t>
            </a:r>
            <a:r>
              <a:rPr lang="en-US" altLang="zh-CN" dirty="0">
                <a:solidFill>
                  <a:prstClr val="black"/>
                </a:solidFill>
                <a:latin typeface="Microsoft YaHei" panose="020B0503020204020204" pitchFamily="34" charset="-122"/>
                <a:ea typeface="Microsoft YaHei" panose="020B0503020204020204" pitchFamily="34" charset="-122"/>
              </a:rPr>
              <a:t>, </a:t>
            </a:r>
            <a:r>
              <a:rPr lang="zh-CN" altLang="en-US" dirty="0">
                <a:solidFill>
                  <a:prstClr val="black"/>
                </a:solidFill>
                <a:latin typeface="Microsoft YaHei" panose="020B0503020204020204" pitchFamily="34" charset="-122"/>
                <a:ea typeface="Microsoft YaHei" panose="020B0503020204020204" pitchFamily="34" charset="-122"/>
              </a:rPr>
              <a:t>可用的交通多源、多时相数据量激增。如何高效地实现数据的可视化表达与分析，直观地传达交通信息，发现数据中存在的关系和规则 </a:t>
            </a:r>
            <a:r>
              <a:rPr lang="en-US" altLang="zh-CN" dirty="0">
                <a:solidFill>
                  <a:prstClr val="black"/>
                </a:solidFill>
                <a:latin typeface="Microsoft YaHei" panose="020B0503020204020204" pitchFamily="34" charset="-122"/>
                <a:ea typeface="Microsoft YaHei" panose="020B0503020204020204" pitchFamily="34" charset="-122"/>
              </a:rPr>
              <a:t>, </a:t>
            </a:r>
            <a:r>
              <a:rPr lang="zh-CN" altLang="en-US" dirty="0">
                <a:solidFill>
                  <a:prstClr val="black"/>
                </a:solidFill>
                <a:latin typeface="Microsoft YaHei" panose="020B0503020204020204" pitchFamily="34" charset="-122"/>
                <a:ea typeface="Microsoft YaHei" panose="020B0503020204020204" pitchFamily="34" charset="-122"/>
              </a:rPr>
              <a:t>为相关交通管理部门提供决策依据 </a:t>
            </a:r>
            <a:r>
              <a:rPr lang="en-US" altLang="zh-CN" dirty="0">
                <a:solidFill>
                  <a:prstClr val="black"/>
                </a:solidFill>
                <a:latin typeface="Microsoft YaHei" panose="020B0503020204020204" pitchFamily="34" charset="-122"/>
                <a:ea typeface="Microsoft YaHei" panose="020B0503020204020204" pitchFamily="34" charset="-122"/>
              </a:rPr>
              <a:t>, </a:t>
            </a:r>
            <a:r>
              <a:rPr lang="zh-CN" altLang="en-US" dirty="0">
                <a:solidFill>
                  <a:prstClr val="black"/>
                </a:solidFill>
                <a:latin typeface="Microsoft YaHei" panose="020B0503020204020204" pitchFamily="34" charset="-122"/>
                <a:ea typeface="Microsoft YaHei" panose="020B0503020204020204" pitchFamily="34" charset="-122"/>
              </a:rPr>
              <a:t>提高交通系统的运行效率 </a:t>
            </a:r>
            <a:r>
              <a:rPr lang="en-US" altLang="zh-CN" dirty="0">
                <a:solidFill>
                  <a:prstClr val="black"/>
                </a:solidFill>
                <a:latin typeface="Microsoft YaHei" panose="020B0503020204020204" pitchFamily="34" charset="-122"/>
                <a:ea typeface="Microsoft YaHei" panose="020B0503020204020204" pitchFamily="34" charset="-122"/>
              </a:rPr>
              <a:t>, </a:t>
            </a:r>
            <a:r>
              <a:rPr lang="zh-CN" altLang="en-US" dirty="0">
                <a:solidFill>
                  <a:prstClr val="black"/>
                </a:solidFill>
                <a:latin typeface="Microsoft YaHei" panose="020B0503020204020204" pitchFamily="34" charset="-122"/>
                <a:ea typeface="Microsoft YaHei" panose="020B0503020204020204" pitchFamily="34" charset="-122"/>
              </a:rPr>
              <a:t>日渐成为交通领域的一个重要研究方向。</a:t>
            </a:r>
          </a:p>
        </p:txBody>
      </p:sp>
      <p:cxnSp>
        <p:nvCxnSpPr>
          <p:cNvPr id="18" name="直接连接符 5">
            <a:extLst>
              <a:ext uri="{FF2B5EF4-FFF2-40B4-BE49-F238E27FC236}">
                <a16:creationId xmlns:a16="http://schemas.microsoft.com/office/drawing/2014/main" id="{AED3FEE8-0BD9-EB42-A538-18436B4BD106}"/>
              </a:ext>
            </a:extLst>
          </p:cNvPr>
          <p:cNvCxnSpPr/>
          <p:nvPr/>
        </p:nvCxnSpPr>
        <p:spPr>
          <a:xfrm>
            <a:off x="637189" y="6483388"/>
            <a:ext cx="7770767" cy="0"/>
          </a:xfrm>
          <a:prstGeom prst="line">
            <a:avLst/>
          </a:prstGeom>
          <a:solidFill>
            <a:schemeClr val="accent3"/>
          </a:solidFill>
          <a:ln w="76200">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9745596D-F4C9-D74A-970E-0537034A63B2}"/>
              </a:ext>
            </a:extLst>
          </p:cNvPr>
          <p:cNvGrpSpPr/>
          <p:nvPr/>
        </p:nvGrpSpPr>
        <p:grpSpPr>
          <a:xfrm>
            <a:off x="4816616" y="4728092"/>
            <a:ext cx="2871731" cy="1692231"/>
            <a:chOff x="4935012" y="3722492"/>
            <a:chExt cx="3136181" cy="1848064"/>
          </a:xfrm>
        </p:grpSpPr>
        <p:sp>
          <p:nvSpPr>
            <p:cNvPr id="20" name="矩形 19">
              <a:extLst>
                <a:ext uri="{FF2B5EF4-FFF2-40B4-BE49-F238E27FC236}">
                  <a16:creationId xmlns:a16="http://schemas.microsoft.com/office/drawing/2014/main" id="{36056E68-8449-5646-B95D-DDAA3AEB291C}"/>
                </a:ext>
              </a:extLst>
            </p:cNvPr>
            <p:cNvSpPr/>
            <p:nvPr/>
          </p:nvSpPr>
          <p:spPr>
            <a:xfrm>
              <a:off x="4935012" y="5201224"/>
              <a:ext cx="3136180" cy="369332"/>
            </a:xfrm>
            <a:prstGeom prst="rect">
              <a:avLst/>
            </a:prstGeom>
            <a:solidFill>
              <a:srgbClr val="002060">
                <a:alpha val="83000"/>
              </a:srgbClr>
            </a:solidFill>
          </p:spPr>
          <p:txBody>
            <a:bodyPr wrap="square">
              <a:spAutoFit/>
            </a:bodyPr>
            <a:lstStyle/>
            <a:p>
              <a:pPr algn="ctr"/>
              <a:r>
                <a:rPr lang="zh-CN"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分析</a:t>
              </a: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功能</a:t>
              </a:r>
            </a:p>
          </p:txBody>
        </p:sp>
        <p:pic>
          <p:nvPicPr>
            <p:cNvPr id="21" name="图片 20">
              <a:extLst>
                <a:ext uri="{FF2B5EF4-FFF2-40B4-BE49-F238E27FC236}">
                  <a16:creationId xmlns:a16="http://schemas.microsoft.com/office/drawing/2014/main" id="{A84E84B0-D6F9-A34A-9569-2AF32F38A9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5" t="19751" r="31506" b="23747"/>
            <a:stretch/>
          </p:blipFill>
          <p:spPr>
            <a:xfrm>
              <a:off x="4935012" y="3722492"/>
              <a:ext cx="3136181" cy="1469960"/>
            </a:xfrm>
            <a:prstGeom prst="rect">
              <a:avLst/>
            </a:prstGeom>
          </p:spPr>
        </p:pic>
      </p:grpSp>
      <p:grpSp>
        <p:nvGrpSpPr>
          <p:cNvPr id="22" name="组合 21">
            <a:extLst>
              <a:ext uri="{FF2B5EF4-FFF2-40B4-BE49-F238E27FC236}">
                <a16:creationId xmlns:a16="http://schemas.microsoft.com/office/drawing/2014/main" id="{EB546BC3-3555-D04E-AD6D-66C658E7FC39}"/>
              </a:ext>
            </a:extLst>
          </p:cNvPr>
          <p:cNvGrpSpPr/>
          <p:nvPr/>
        </p:nvGrpSpPr>
        <p:grpSpPr>
          <a:xfrm>
            <a:off x="880739" y="4728092"/>
            <a:ext cx="3274237" cy="1692231"/>
            <a:chOff x="910030" y="3722492"/>
            <a:chExt cx="3575753" cy="1848064"/>
          </a:xfrm>
        </p:grpSpPr>
        <p:sp>
          <p:nvSpPr>
            <p:cNvPr id="23" name="矩形 22">
              <a:extLst>
                <a:ext uri="{FF2B5EF4-FFF2-40B4-BE49-F238E27FC236}">
                  <a16:creationId xmlns:a16="http://schemas.microsoft.com/office/drawing/2014/main" id="{4A0A1938-BE95-AD45-AC9A-FF29DDEA1E05}"/>
                </a:ext>
              </a:extLst>
            </p:cNvPr>
            <p:cNvSpPr/>
            <p:nvPr/>
          </p:nvSpPr>
          <p:spPr>
            <a:xfrm>
              <a:off x="910030" y="5201224"/>
              <a:ext cx="3575752" cy="369332"/>
            </a:xfrm>
            <a:prstGeom prst="rect">
              <a:avLst/>
            </a:prstGeom>
            <a:solidFill>
              <a:srgbClr val="002060">
                <a:alpha val="83000"/>
              </a:srgbClr>
            </a:solidFill>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呈现</a:t>
              </a:r>
              <a:r>
                <a:rPr lang="zh-CN"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效果</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64E3758-913E-6241-9D22-066278C75175}"/>
                </a:ext>
              </a:extLst>
            </p:cNvPr>
            <p:cNvGrpSpPr/>
            <p:nvPr/>
          </p:nvGrpSpPr>
          <p:grpSpPr>
            <a:xfrm>
              <a:off x="910030" y="3722492"/>
              <a:ext cx="3575753" cy="1469960"/>
              <a:chOff x="937440" y="4055721"/>
              <a:chExt cx="3575753" cy="1469960"/>
            </a:xfrm>
          </p:grpSpPr>
          <p:pic>
            <p:nvPicPr>
              <p:cNvPr id="25" name="图片 24">
                <a:extLst>
                  <a:ext uri="{FF2B5EF4-FFF2-40B4-BE49-F238E27FC236}">
                    <a16:creationId xmlns:a16="http://schemas.microsoft.com/office/drawing/2014/main" id="{FA87F007-726D-424A-8D2D-4D049AAE7E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083" r="14562"/>
              <a:stretch/>
            </p:blipFill>
            <p:spPr>
              <a:xfrm>
                <a:off x="2985787" y="4055721"/>
                <a:ext cx="1527406" cy="1468633"/>
              </a:xfrm>
              <a:prstGeom prst="rect">
                <a:avLst/>
              </a:prstGeom>
            </p:spPr>
          </p:pic>
          <p:pic>
            <p:nvPicPr>
              <p:cNvPr id="26" name="图片 25">
                <a:extLst>
                  <a:ext uri="{FF2B5EF4-FFF2-40B4-BE49-F238E27FC236}">
                    <a16:creationId xmlns:a16="http://schemas.microsoft.com/office/drawing/2014/main" id="{D4BE0903-FEEA-8046-A6C2-7C3B82C907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13" t="2126" r="9806" b="36580"/>
              <a:stretch/>
            </p:blipFill>
            <p:spPr>
              <a:xfrm>
                <a:off x="937440" y="4056917"/>
                <a:ext cx="2048346" cy="1468764"/>
              </a:xfrm>
              <a:prstGeom prst="rect">
                <a:avLst/>
              </a:prstGeom>
            </p:spPr>
          </p:pic>
        </p:grpSp>
      </p:grpSp>
      <p:sp>
        <p:nvSpPr>
          <p:cNvPr id="16" name="页脚占位符 4">
            <a:extLst>
              <a:ext uri="{FF2B5EF4-FFF2-40B4-BE49-F238E27FC236}">
                <a16:creationId xmlns:a16="http://schemas.microsoft.com/office/drawing/2014/main" id="{A65E9F85-9FE3-0940-B3C9-E5134AB1D686}"/>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4255829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65</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数据可视化</a:t>
            </a:r>
          </a:p>
        </p:txBody>
      </p:sp>
      <p:sp>
        <p:nvSpPr>
          <p:cNvPr id="16" name="内容占位符 1">
            <a:extLst>
              <a:ext uri="{FF2B5EF4-FFF2-40B4-BE49-F238E27FC236}">
                <a16:creationId xmlns:a16="http://schemas.microsoft.com/office/drawing/2014/main" id="{DB695A70-5906-314B-BA88-E07BD6186D5F}"/>
              </a:ext>
            </a:extLst>
          </p:cNvPr>
          <p:cNvSpPr>
            <a:spLocks noGrp="1"/>
          </p:cNvSpPr>
          <p:nvPr>
            <p:ph idx="1"/>
          </p:nvPr>
        </p:nvSpPr>
        <p:spPr>
          <a:xfrm>
            <a:off x="637188" y="1480996"/>
            <a:ext cx="7770767" cy="4770232"/>
          </a:xfrm>
        </p:spPr>
        <p:txBody>
          <a:bodyPr>
            <a:normAutofit lnSpcReduction="10000"/>
          </a:bodyPr>
          <a:lstStyle/>
          <a:p>
            <a:pPr marL="342900" indent="-342900" eaLnBrk="1" hangingPunct="1">
              <a:lnSpc>
                <a:spcPct val="120000"/>
              </a:lnSpc>
              <a:spcAft>
                <a:spcPts val="600"/>
              </a:spcAft>
              <a:buSzPct val="70000"/>
              <a:buFont typeface="Wingdings" pitchFamily="2" charset="2"/>
              <a:buChar char="p"/>
            </a:pP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分类</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294300" indent="-285750">
              <a:lnSpc>
                <a:spcPct val="100000"/>
              </a:lnSpc>
              <a:spcAft>
                <a:spcPts val="600"/>
              </a:spcAft>
              <a:buFont typeface="Wingdings" panose="05000000000000000000" pitchFamily="2" charset="2"/>
              <a:buChar char="l"/>
            </a:pPr>
            <a:r>
              <a:rPr lang="zh-CN" altLang="en-US" sz="1800" b="1" dirty="0">
                <a:solidFill>
                  <a:schemeClr val="tx1"/>
                </a:solidFill>
                <a:latin typeface="Microsoft YaHei" panose="020B0503020204020204" pitchFamily="34" charset="-122"/>
                <a:ea typeface="Microsoft YaHei" panose="020B0503020204020204" pitchFamily="34" charset="-122"/>
              </a:rPr>
              <a:t>地理空间信息的可视化</a:t>
            </a:r>
            <a:endParaRPr lang="en-US" altLang="zh-CN" sz="1800" b="1" dirty="0">
              <a:solidFill>
                <a:schemeClr val="tx1"/>
              </a:solidFill>
              <a:latin typeface="Microsoft YaHei" panose="020B0503020204020204" pitchFamily="34" charset="-122"/>
              <a:ea typeface="Microsoft YaHei" panose="020B0503020204020204" pitchFamily="34" charset="-122"/>
            </a:endParaRPr>
          </a:p>
          <a:p>
            <a:pPr marL="0" indent="457200">
              <a:spcAft>
                <a:spcPts val="600"/>
              </a:spcAft>
              <a:buNone/>
            </a:pPr>
            <a:r>
              <a:rPr lang="zh-CN" altLang="en-US" sz="1800" b="0" dirty="0">
                <a:solidFill>
                  <a:schemeClr val="tx1"/>
                </a:solidFill>
                <a:latin typeface="Microsoft YaHei" panose="020B0503020204020204" pitchFamily="34" charset="-122"/>
                <a:ea typeface="Microsoft YaHei" panose="020B0503020204020204" pitchFamily="34" charset="-122"/>
              </a:rPr>
              <a:t>地理空间信息可视化以地理信息科学、计算机科学 、地图学、认知科学 、信息传输学与 </a:t>
            </a:r>
            <a:r>
              <a:rPr lang="en-US" altLang="zh-CN" sz="1800" b="0" dirty="0">
                <a:solidFill>
                  <a:schemeClr val="tx1"/>
                </a:solidFill>
                <a:latin typeface="Microsoft YaHei" panose="020B0503020204020204" pitchFamily="34" charset="-122"/>
                <a:ea typeface="Microsoft YaHei" panose="020B0503020204020204" pitchFamily="34" charset="-122"/>
              </a:rPr>
              <a:t>GIS </a:t>
            </a:r>
            <a:r>
              <a:rPr lang="zh-CN" altLang="en-US" sz="1800" b="0" dirty="0">
                <a:solidFill>
                  <a:schemeClr val="tx1"/>
                </a:solidFill>
                <a:latin typeface="Microsoft YaHei" panose="020B0503020204020204" pitchFamily="34" charset="-122"/>
                <a:ea typeface="Microsoft YaHei" panose="020B0503020204020204" pitchFamily="34" charset="-122"/>
              </a:rPr>
              <a:t>为基础，通过计算机技术、数字技术 、多媒体技术表现地理空间信息并揭示其规律，是交通信息可视化的基础。</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marL="360000" indent="-216000">
              <a:spcAft>
                <a:spcPts val="600"/>
              </a:spcAft>
              <a:buFont typeface="Wingdings" panose="05000000000000000000" pitchFamily="2" charset="2"/>
              <a:buChar char="Ø"/>
            </a:pPr>
            <a:r>
              <a:rPr lang="zh-CN" altLang="en-US" sz="1800" dirty="0">
                <a:solidFill>
                  <a:schemeClr val="tx1"/>
                </a:solidFill>
                <a:latin typeface="Microsoft YaHei" panose="020B0503020204020204" pitchFamily="34" charset="-122"/>
                <a:ea typeface="Microsoft YaHei" panose="020B0503020204020204" pitchFamily="34" charset="-122"/>
              </a:rPr>
              <a:t>按手段方式分类</a:t>
            </a:r>
            <a:r>
              <a:rPr lang="zh-CN" altLang="en-US" sz="1800" b="0" dirty="0">
                <a:solidFill>
                  <a:schemeClr val="tx1"/>
                </a:solidFill>
                <a:latin typeface="Microsoft YaHei" panose="020B0503020204020204" pitchFamily="34" charset="-122"/>
                <a:ea typeface="Microsoft YaHei" panose="020B0503020204020204" pitchFamily="34" charset="-122"/>
              </a:rPr>
              <a:t>：地图（图形）、多媒体、虚拟现实等；</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marL="360000" indent="-216000">
              <a:spcAft>
                <a:spcPts val="1200"/>
              </a:spcAft>
              <a:buFont typeface="Wingdings" panose="05000000000000000000" pitchFamily="2" charset="2"/>
              <a:buChar char="Ø"/>
            </a:pPr>
            <a:r>
              <a:rPr lang="zh-CN" altLang="en-US" sz="1800" dirty="0">
                <a:solidFill>
                  <a:schemeClr val="tx1"/>
                </a:solidFill>
                <a:latin typeface="Microsoft YaHei" panose="020B0503020204020204" pitchFamily="34" charset="-122"/>
                <a:ea typeface="Microsoft YaHei" panose="020B0503020204020204" pitchFamily="34" charset="-122"/>
              </a:rPr>
              <a:t>按空间维数分类</a:t>
            </a:r>
            <a:r>
              <a:rPr lang="zh-CN" altLang="en-US" sz="1800" b="0" dirty="0">
                <a:solidFill>
                  <a:schemeClr val="tx1"/>
                </a:solidFill>
                <a:latin typeface="Microsoft YaHei" panose="020B0503020204020204" pitchFamily="34" charset="-122"/>
                <a:ea typeface="Microsoft YaHei" panose="020B0503020204020204" pitchFamily="34" charset="-122"/>
              </a:rPr>
              <a:t>：二维可视化、三维可视化、多维动态可视化等。</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marL="294300" indent="-285750">
              <a:lnSpc>
                <a:spcPct val="100000"/>
              </a:lnSpc>
              <a:spcAft>
                <a:spcPts val="600"/>
              </a:spcAft>
              <a:buFont typeface="Wingdings" panose="05000000000000000000" pitchFamily="2" charset="2"/>
              <a:buChar char="l"/>
            </a:pPr>
            <a:r>
              <a:rPr lang="zh-CN" altLang="en-US" sz="1800" b="1" dirty="0">
                <a:solidFill>
                  <a:schemeClr val="tx1"/>
                </a:solidFill>
                <a:latin typeface="Microsoft YaHei" panose="020B0503020204020204" pitchFamily="34" charset="-122"/>
                <a:ea typeface="Microsoft YaHei" panose="020B0503020204020204" pitchFamily="34" charset="-122"/>
              </a:rPr>
              <a:t>交通专题信息的可视化</a:t>
            </a:r>
            <a:endParaRPr lang="en-US" altLang="zh-CN" sz="1800" b="1" dirty="0">
              <a:solidFill>
                <a:schemeClr val="tx1"/>
              </a:solidFill>
              <a:latin typeface="Microsoft YaHei" panose="020B0503020204020204" pitchFamily="34" charset="-122"/>
              <a:ea typeface="Microsoft YaHei" panose="020B0503020204020204" pitchFamily="34" charset="-122"/>
            </a:endParaRPr>
          </a:p>
          <a:p>
            <a:pPr marL="360000" lvl="0" indent="-216000">
              <a:spcAft>
                <a:spcPts val="600"/>
              </a:spcAft>
              <a:buFont typeface="Wingdings" panose="05000000000000000000" pitchFamily="2" charset="2"/>
              <a:buChar char="Ø"/>
            </a:pPr>
            <a:r>
              <a:rPr lang="zh-CN" altLang="en-US" sz="1800" b="0" dirty="0">
                <a:solidFill>
                  <a:prstClr val="black"/>
                </a:solidFill>
                <a:latin typeface="Microsoft YaHei" panose="020B0503020204020204" pitchFamily="34" charset="-122"/>
                <a:ea typeface="Microsoft YaHei" panose="020B0503020204020204" pitchFamily="34" charset="-122"/>
              </a:rPr>
              <a:t>分类</a:t>
            </a:r>
            <a:endParaRPr lang="en-US" altLang="zh-CN" sz="1800" b="0" dirty="0">
              <a:solidFill>
                <a:prstClr val="black"/>
              </a:solidFill>
              <a:latin typeface="Microsoft YaHei" panose="020B0503020204020204" pitchFamily="34" charset="-122"/>
              <a:ea typeface="Microsoft YaHei" panose="020B0503020204020204" pitchFamily="34" charset="-122"/>
            </a:endParaRPr>
          </a:p>
          <a:p>
            <a:pPr marL="360000" lvl="0" indent="0">
              <a:lnSpc>
                <a:spcPct val="110000"/>
              </a:lnSpc>
              <a:buNone/>
            </a:pPr>
            <a:r>
              <a:rPr lang="en-US" altLang="zh-CN" sz="1800" b="0" dirty="0">
                <a:solidFill>
                  <a:schemeClr val="tx1"/>
                </a:solidFill>
                <a:latin typeface="Microsoft YaHei" panose="020B0503020204020204" pitchFamily="34" charset="-122"/>
                <a:ea typeface="Microsoft YaHei" panose="020B0503020204020204" pitchFamily="34" charset="-122"/>
              </a:rPr>
              <a:t>(1) GIS </a:t>
            </a:r>
            <a:r>
              <a:rPr lang="zh-CN" altLang="en-US" sz="1800" b="0" dirty="0">
                <a:solidFill>
                  <a:schemeClr val="tx1"/>
                </a:solidFill>
                <a:latin typeface="Microsoft YaHei" panose="020B0503020204020204" pitchFamily="34" charset="-122"/>
                <a:ea typeface="Microsoft YaHei" panose="020B0503020204020204" pitchFamily="34" charset="-122"/>
              </a:rPr>
              <a:t>技术在交通信息可视化中的应用；</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marL="360000" lvl="0" indent="0">
              <a:lnSpc>
                <a:spcPct val="110000"/>
              </a:lnSpc>
              <a:buNone/>
            </a:pPr>
            <a:r>
              <a:rPr lang="en-US" altLang="zh-CN" sz="1800" b="0" dirty="0">
                <a:solidFill>
                  <a:schemeClr val="tx1"/>
                </a:solidFill>
                <a:latin typeface="Microsoft YaHei" panose="020B0503020204020204" pitchFamily="34" charset="-122"/>
                <a:ea typeface="Microsoft YaHei" panose="020B0503020204020204" pitchFamily="34" charset="-122"/>
              </a:rPr>
              <a:t>(2)</a:t>
            </a:r>
            <a:r>
              <a:rPr lang="zh-CN" altLang="en-US" sz="1800" b="0" dirty="0">
                <a:solidFill>
                  <a:schemeClr val="tx1"/>
                </a:solidFill>
                <a:latin typeface="Microsoft YaHei" panose="020B0503020204020204" pitchFamily="34" charset="-122"/>
                <a:ea typeface="Microsoft YaHei" panose="020B0503020204020204" pitchFamily="34" charset="-122"/>
              </a:rPr>
              <a:t> 高维</a:t>
            </a:r>
            <a:r>
              <a:rPr lang="en-US" altLang="zh-CN" sz="1800" b="0" dirty="0">
                <a:solidFill>
                  <a:schemeClr val="tx1"/>
                </a:solidFill>
                <a:latin typeface="Microsoft YaHei" panose="020B0503020204020204" pitchFamily="34" charset="-122"/>
                <a:ea typeface="Microsoft YaHei" panose="020B0503020204020204" pitchFamily="34" charset="-122"/>
              </a:rPr>
              <a:t>( </a:t>
            </a:r>
            <a:r>
              <a:rPr lang="zh-CN" altLang="en-US" sz="1800" b="0" dirty="0">
                <a:solidFill>
                  <a:schemeClr val="tx1"/>
                </a:solidFill>
                <a:latin typeface="Microsoft YaHei" panose="020B0503020204020204" pitchFamily="34" charset="-122"/>
                <a:ea typeface="Microsoft YaHei" panose="020B0503020204020204" pitchFamily="34" charset="-122"/>
              </a:rPr>
              <a:t>三维及以上</a:t>
            </a:r>
            <a:r>
              <a:rPr lang="en-US" altLang="zh-CN" sz="1800" b="0" dirty="0">
                <a:solidFill>
                  <a:schemeClr val="tx1"/>
                </a:solidFill>
                <a:latin typeface="Microsoft YaHei" panose="020B0503020204020204" pitchFamily="34" charset="-122"/>
                <a:ea typeface="Microsoft YaHei" panose="020B0503020204020204" pitchFamily="34" charset="-122"/>
              </a:rPr>
              <a:t>) </a:t>
            </a:r>
            <a:r>
              <a:rPr lang="zh-CN" altLang="en-US" sz="1800" b="0" dirty="0">
                <a:solidFill>
                  <a:schemeClr val="tx1"/>
                </a:solidFill>
                <a:latin typeface="Microsoft YaHei" panose="020B0503020204020204" pitchFamily="34" charset="-122"/>
                <a:ea typeface="Microsoft YaHei" panose="020B0503020204020204" pitchFamily="34" charset="-122"/>
              </a:rPr>
              <a:t>信息可视化；</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marL="360000" lvl="0" indent="0">
              <a:lnSpc>
                <a:spcPct val="110000"/>
              </a:lnSpc>
              <a:buNone/>
            </a:pPr>
            <a:r>
              <a:rPr lang="en-US" altLang="zh-CN" sz="1800" b="0" dirty="0">
                <a:solidFill>
                  <a:schemeClr val="tx1"/>
                </a:solidFill>
                <a:latin typeface="Microsoft YaHei" panose="020B0503020204020204" pitchFamily="34" charset="-122"/>
                <a:ea typeface="Microsoft YaHei" panose="020B0503020204020204" pitchFamily="34" charset="-122"/>
              </a:rPr>
              <a:t>(3) </a:t>
            </a:r>
            <a:r>
              <a:rPr lang="zh-CN" altLang="en-US" sz="1800" b="0" dirty="0">
                <a:solidFill>
                  <a:schemeClr val="tx1"/>
                </a:solidFill>
                <a:latin typeface="Microsoft YaHei" panose="020B0503020204020204" pitchFamily="34" charset="-122"/>
                <a:ea typeface="Microsoft YaHei" panose="020B0503020204020204" pitchFamily="34" charset="-122"/>
              </a:rPr>
              <a:t>交通仿真模拟；</a:t>
            </a:r>
            <a:endParaRPr lang="en-US" altLang="zh-CN" sz="1800" b="0" dirty="0">
              <a:solidFill>
                <a:schemeClr val="tx1"/>
              </a:solidFill>
              <a:latin typeface="Microsoft YaHei" panose="020B0503020204020204" pitchFamily="34" charset="-122"/>
              <a:ea typeface="Microsoft YaHei" panose="020B0503020204020204" pitchFamily="34" charset="-122"/>
            </a:endParaRPr>
          </a:p>
          <a:p>
            <a:pPr marL="360000" lvl="0" indent="0">
              <a:lnSpc>
                <a:spcPct val="110000"/>
              </a:lnSpc>
              <a:buNone/>
            </a:pPr>
            <a:r>
              <a:rPr lang="en-US" altLang="zh-CN" sz="1800" b="0" dirty="0">
                <a:solidFill>
                  <a:schemeClr val="tx1"/>
                </a:solidFill>
                <a:latin typeface="Microsoft YaHei" panose="020B0503020204020204" pitchFamily="34" charset="-122"/>
                <a:ea typeface="Microsoft YaHei" panose="020B0503020204020204" pitchFamily="34" charset="-122"/>
              </a:rPr>
              <a:t>(4) </a:t>
            </a:r>
            <a:r>
              <a:rPr lang="zh-CN" altLang="en-US" sz="1800" b="0" dirty="0">
                <a:solidFill>
                  <a:schemeClr val="tx1"/>
                </a:solidFill>
                <a:latin typeface="Microsoft YaHei" panose="020B0503020204020204" pitchFamily="34" charset="-122"/>
                <a:ea typeface="Microsoft YaHei" panose="020B0503020204020204" pitchFamily="34" charset="-122"/>
              </a:rPr>
              <a:t>其它数据分析相关可视化技术</a:t>
            </a:r>
            <a:r>
              <a:rPr lang="zh-CN" altLang="en-US" sz="1600" b="0" dirty="0">
                <a:solidFill>
                  <a:schemeClr val="tx1"/>
                </a:solidFill>
                <a:latin typeface="Microsoft YaHei" panose="020B0503020204020204" pitchFamily="34" charset="-122"/>
                <a:ea typeface="Microsoft YaHei" panose="020B0503020204020204" pitchFamily="34" charset="-122"/>
              </a:rPr>
              <a:t>。</a:t>
            </a:r>
          </a:p>
        </p:txBody>
      </p:sp>
      <p:sp>
        <p:nvSpPr>
          <p:cNvPr id="7" name="页脚占位符 4">
            <a:extLst>
              <a:ext uri="{FF2B5EF4-FFF2-40B4-BE49-F238E27FC236}">
                <a16:creationId xmlns:a16="http://schemas.microsoft.com/office/drawing/2014/main" id="{854A2B51-CB12-524E-A7F2-84333B2CB400}"/>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3224427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66</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数据可视化</a:t>
            </a:r>
          </a:p>
        </p:txBody>
      </p:sp>
      <p:sp>
        <p:nvSpPr>
          <p:cNvPr id="16" name="内容占位符 1">
            <a:extLst>
              <a:ext uri="{FF2B5EF4-FFF2-40B4-BE49-F238E27FC236}">
                <a16:creationId xmlns:a16="http://schemas.microsoft.com/office/drawing/2014/main" id="{DB695A70-5906-314B-BA88-E07BD6186D5F}"/>
              </a:ext>
            </a:extLst>
          </p:cNvPr>
          <p:cNvSpPr>
            <a:spLocks noGrp="1"/>
          </p:cNvSpPr>
          <p:nvPr>
            <p:ph idx="1"/>
          </p:nvPr>
        </p:nvSpPr>
        <p:spPr>
          <a:xfrm>
            <a:off x="637188" y="1480996"/>
            <a:ext cx="7770767" cy="4770232"/>
          </a:xfrm>
        </p:spPr>
        <p:txBody>
          <a:bodyPr>
            <a:normAutofit/>
          </a:bodyPr>
          <a:lstStyle/>
          <a:p>
            <a:pPr marL="342900" indent="-342900" eaLnBrk="1" hangingPunct="1">
              <a:lnSpc>
                <a:spcPct val="120000"/>
              </a:lnSpc>
              <a:spcAft>
                <a:spcPts val="600"/>
              </a:spcAft>
              <a:buSzPct val="70000"/>
              <a:buFont typeface="Wingdings" pitchFamily="2" charset="2"/>
              <a:buChar char="p"/>
            </a:pP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可视化效果</a:t>
            </a:r>
            <a:r>
              <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点数据可视化</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83683F5E-4379-E04C-A2CB-A16DDA7B11C0}"/>
              </a:ext>
            </a:extLst>
          </p:cNvPr>
          <p:cNvGrpSpPr/>
          <p:nvPr/>
        </p:nvGrpSpPr>
        <p:grpSpPr>
          <a:xfrm>
            <a:off x="464129" y="2227951"/>
            <a:ext cx="3222849" cy="2174823"/>
            <a:chOff x="438324" y="2474947"/>
            <a:chExt cx="3644946" cy="2459660"/>
          </a:xfrm>
        </p:grpSpPr>
        <p:grpSp>
          <p:nvGrpSpPr>
            <p:cNvPr id="8" name="组合 7">
              <a:extLst>
                <a:ext uri="{FF2B5EF4-FFF2-40B4-BE49-F238E27FC236}">
                  <a16:creationId xmlns:a16="http://schemas.microsoft.com/office/drawing/2014/main" id="{5E732AF2-6146-F94E-B1EE-F9A598D1AED1}"/>
                </a:ext>
              </a:extLst>
            </p:cNvPr>
            <p:cNvGrpSpPr/>
            <p:nvPr/>
          </p:nvGrpSpPr>
          <p:grpSpPr>
            <a:xfrm>
              <a:off x="438324" y="2474947"/>
              <a:ext cx="3644946" cy="2459660"/>
              <a:chOff x="380356" y="3100934"/>
              <a:chExt cx="4269485" cy="2764430"/>
            </a:xfrm>
          </p:grpSpPr>
          <p:pic>
            <p:nvPicPr>
              <p:cNvPr id="10" name="图片 9">
                <a:extLst>
                  <a:ext uri="{FF2B5EF4-FFF2-40B4-BE49-F238E27FC236}">
                    <a16:creationId xmlns:a16="http://schemas.microsoft.com/office/drawing/2014/main" id="{9668F9C8-087D-DC40-84E6-CAEB36038CF2}"/>
                  </a:ext>
                </a:extLst>
              </p:cNvPr>
              <p:cNvPicPr>
                <a:picLocks noChangeAspect="1"/>
              </p:cNvPicPr>
              <p:nvPr/>
            </p:nvPicPr>
            <p:blipFill rotWithShape="1">
              <a:blip r:embed="rId2">
                <a:extLst>
                  <a:ext uri="{28A0092B-C50C-407E-A947-70E740481C1C}">
                    <a14:useLocalDpi xmlns:a14="http://schemas.microsoft.com/office/drawing/2010/main" val="0"/>
                  </a:ext>
                </a:extLst>
              </a:blip>
              <a:srcRect l="71367" r="2083"/>
              <a:stretch/>
            </p:blipFill>
            <p:spPr>
              <a:xfrm>
                <a:off x="3172580" y="3100934"/>
                <a:ext cx="1477261" cy="2764430"/>
              </a:xfrm>
              <a:prstGeom prst="rect">
                <a:avLst/>
              </a:prstGeom>
              <a:ln>
                <a:solidFill>
                  <a:schemeClr val="tx1"/>
                </a:solidFill>
              </a:ln>
            </p:spPr>
          </p:pic>
          <p:pic>
            <p:nvPicPr>
              <p:cNvPr id="11" name="图片 10">
                <a:extLst>
                  <a:ext uri="{FF2B5EF4-FFF2-40B4-BE49-F238E27FC236}">
                    <a16:creationId xmlns:a16="http://schemas.microsoft.com/office/drawing/2014/main" id="{8B577EAE-0DAE-1E4D-9538-B6E54AAA770F}"/>
                  </a:ext>
                </a:extLst>
              </p:cNvPr>
              <p:cNvPicPr>
                <a:picLocks noChangeAspect="1"/>
              </p:cNvPicPr>
              <p:nvPr/>
            </p:nvPicPr>
            <p:blipFill rotWithShape="1">
              <a:blip r:embed="rId2">
                <a:extLst>
                  <a:ext uri="{28A0092B-C50C-407E-A947-70E740481C1C}">
                    <a14:useLocalDpi xmlns:a14="http://schemas.microsoft.com/office/drawing/2010/main" val="0"/>
                  </a:ext>
                </a:extLst>
              </a:blip>
              <a:srcRect l="15205" r="34333"/>
              <a:stretch/>
            </p:blipFill>
            <p:spPr>
              <a:xfrm>
                <a:off x="380356" y="3116243"/>
                <a:ext cx="2792225" cy="2749121"/>
              </a:xfrm>
              <a:prstGeom prst="rect">
                <a:avLst/>
              </a:prstGeom>
              <a:ln>
                <a:solidFill>
                  <a:schemeClr val="tx1"/>
                </a:solidFill>
              </a:ln>
            </p:spPr>
          </p:pic>
        </p:grpSp>
        <p:sp>
          <p:nvSpPr>
            <p:cNvPr id="9" name="文本框 8">
              <a:extLst>
                <a:ext uri="{FF2B5EF4-FFF2-40B4-BE49-F238E27FC236}">
                  <a16:creationId xmlns:a16="http://schemas.microsoft.com/office/drawing/2014/main" id="{96508F94-09B8-394B-A2EA-21C6BCC36241}"/>
                </a:ext>
              </a:extLst>
            </p:cNvPr>
            <p:cNvSpPr txBox="1"/>
            <p:nvPr/>
          </p:nvSpPr>
          <p:spPr>
            <a:xfrm>
              <a:off x="514857" y="4481839"/>
              <a:ext cx="831669" cy="348087"/>
            </a:xfrm>
            <a:prstGeom prst="rect">
              <a:avLst/>
            </a:prstGeom>
            <a:solidFill>
              <a:schemeClr val="bg1"/>
            </a:solidFill>
          </p:spPr>
          <p:txBody>
            <a:bodyPr wrap="square" rtlCol="0">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POI</a:t>
              </a:r>
              <a:r>
                <a:rPr lang="zh-CN" altLang="en-US" sz="1400" b="1" dirty="0">
                  <a:solidFill>
                    <a:srgbClr val="FF0000"/>
                  </a:solidFill>
                  <a:latin typeface="微软雅黑" panose="020B0503020204020204" pitchFamily="34" charset="-122"/>
                  <a:ea typeface="微软雅黑" panose="020B0503020204020204" pitchFamily="34" charset="-122"/>
                </a:rPr>
                <a:t>点</a:t>
              </a:r>
            </a:p>
          </p:txBody>
        </p:sp>
      </p:grpSp>
      <p:grpSp>
        <p:nvGrpSpPr>
          <p:cNvPr id="12" name="组合 11">
            <a:extLst>
              <a:ext uri="{FF2B5EF4-FFF2-40B4-BE49-F238E27FC236}">
                <a16:creationId xmlns:a16="http://schemas.microsoft.com/office/drawing/2014/main" id="{33C88415-794F-4C42-A487-B903804B34CD}"/>
              </a:ext>
            </a:extLst>
          </p:cNvPr>
          <p:cNvGrpSpPr/>
          <p:nvPr/>
        </p:nvGrpSpPr>
        <p:grpSpPr>
          <a:xfrm>
            <a:off x="4627056" y="2249455"/>
            <a:ext cx="1935382" cy="1813730"/>
            <a:chOff x="4928612" y="2254230"/>
            <a:chExt cx="1935382" cy="1813730"/>
          </a:xfrm>
        </p:grpSpPr>
        <p:pic>
          <p:nvPicPr>
            <p:cNvPr id="13" name="图片 12">
              <a:extLst>
                <a:ext uri="{FF2B5EF4-FFF2-40B4-BE49-F238E27FC236}">
                  <a16:creationId xmlns:a16="http://schemas.microsoft.com/office/drawing/2014/main" id="{110E4D88-75B2-A046-938E-A348337A48E6}"/>
                </a:ext>
              </a:extLst>
            </p:cNvPr>
            <p:cNvPicPr>
              <a:picLocks noChangeAspect="1"/>
            </p:cNvPicPr>
            <p:nvPr/>
          </p:nvPicPr>
          <p:blipFill rotWithShape="1">
            <a:blip r:embed="rId3">
              <a:extLst>
                <a:ext uri="{28A0092B-C50C-407E-A947-70E740481C1C}">
                  <a14:useLocalDpi xmlns:a14="http://schemas.microsoft.com/office/drawing/2010/main" val="0"/>
                </a:ext>
              </a:extLst>
            </a:blip>
            <a:srcRect l="11773" t="2908" r="29704" b="16926"/>
            <a:stretch/>
          </p:blipFill>
          <p:spPr>
            <a:xfrm>
              <a:off x="4928612" y="2254230"/>
              <a:ext cx="1935382" cy="1813730"/>
            </a:xfrm>
            <a:prstGeom prst="rect">
              <a:avLst/>
            </a:prstGeom>
            <a:ln>
              <a:solidFill>
                <a:schemeClr val="tx1"/>
              </a:solidFill>
            </a:ln>
          </p:spPr>
        </p:pic>
        <p:sp>
          <p:nvSpPr>
            <p:cNvPr id="15" name="文本框 14">
              <a:extLst>
                <a:ext uri="{FF2B5EF4-FFF2-40B4-BE49-F238E27FC236}">
                  <a16:creationId xmlns:a16="http://schemas.microsoft.com/office/drawing/2014/main" id="{0795801F-BD3A-6844-8588-A4BF03A2DECC}"/>
                </a:ext>
              </a:extLst>
            </p:cNvPr>
            <p:cNvSpPr txBox="1"/>
            <p:nvPr/>
          </p:nvSpPr>
          <p:spPr>
            <a:xfrm>
              <a:off x="5015555" y="3701920"/>
              <a:ext cx="543739" cy="307777"/>
            </a:xfrm>
            <a:prstGeom prst="rect">
              <a:avLst/>
            </a:prstGeom>
            <a:solidFill>
              <a:schemeClr val="bg1"/>
            </a:solid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聚合</a:t>
              </a:r>
            </a:p>
          </p:txBody>
        </p:sp>
      </p:grpSp>
      <p:grpSp>
        <p:nvGrpSpPr>
          <p:cNvPr id="17" name="组合 16">
            <a:extLst>
              <a:ext uri="{FF2B5EF4-FFF2-40B4-BE49-F238E27FC236}">
                <a16:creationId xmlns:a16="http://schemas.microsoft.com/office/drawing/2014/main" id="{2FF38612-5BB3-404D-AD76-522EE113E1E6}"/>
              </a:ext>
            </a:extLst>
          </p:cNvPr>
          <p:cNvGrpSpPr/>
          <p:nvPr/>
        </p:nvGrpSpPr>
        <p:grpSpPr>
          <a:xfrm>
            <a:off x="457200" y="4783788"/>
            <a:ext cx="1560787" cy="1467440"/>
            <a:chOff x="7261301" y="3334240"/>
            <a:chExt cx="1560787" cy="1467440"/>
          </a:xfrm>
        </p:grpSpPr>
        <p:pic>
          <p:nvPicPr>
            <p:cNvPr id="18" name="图片 17">
              <a:extLst>
                <a:ext uri="{FF2B5EF4-FFF2-40B4-BE49-F238E27FC236}">
                  <a16:creationId xmlns:a16="http://schemas.microsoft.com/office/drawing/2014/main" id="{79BB8850-76A3-1A4C-8794-E05907F382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634" r="19600"/>
            <a:stretch/>
          </p:blipFill>
          <p:spPr>
            <a:xfrm>
              <a:off x="7261301" y="3334240"/>
              <a:ext cx="1560787" cy="1467440"/>
            </a:xfrm>
            <a:prstGeom prst="rect">
              <a:avLst/>
            </a:prstGeom>
            <a:ln>
              <a:solidFill>
                <a:schemeClr val="tx1"/>
              </a:solidFill>
            </a:ln>
          </p:spPr>
        </p:pic>
        <p:sp>
          <p:nvSpPr>
            <p:cNvPr id="19" name="文本框 18">
              <a:extLst>
                <a:ext uri="{FF2B5EF4-FFF2-40B4-BE49-F238E27FC236}">
                  <a16:creationId xmlns:a16="http://schemas.microsoft.com/office/drawing/2014/main" id="{1AFBA5B5-2DE0-DC47-9CD6-305E3FF5DF0D}"/>
                </a:ext>
              </a:extLst>
            </p:cNvPr>
            <p:cNvSpPr txBox="1"/>
            <p:nvPr/>
          </p:nvSpPr>
          <p:spPr>
            <a:xfrm>
              <a:off x="7329962" y="4456198"/>
              <a:ext cx="902811" cy="307777"/>
            </a:xfrm>
            <a:prstGeom prst="rect">
              <a:avLst/>
            </a:prstGeom>
            <a:solidFill>
              <a:schemeClr val="bg1"/>
            </a:solid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网格划分</a:t>
              </a:r>
            </a:p>
          </p:txBody>
        </p:sp>
      </p:grpSp>
      <p:grpSp>
        <p:nvGrpSpPr>
          <p:cNvPr id="20" name="组合 19">
            <a:extLst>
              <a:ext uri="{FF2B5EF4-FFF2-40B4-BE49-F238E27FC236}">
                <a16:creationId xmlns:a16="http://schemas.microsoft.com/office/drawing/2014/main" id="{42CF4C31-6616-BB45-8CF1-26224EA8ACA4}"/>
              </a:ext>
            </a:extLst>
          </p:cNvPr>
          <p:cNvGrpSpPr/>
          <p:nvPr/>
        </p:nvGrpSpPr>
        <p:grpSpPr>
          <a:xfrm>
            <a:off x="6855914" y="2252613"/>
            <a:ext cx="1916279" cy="1813730"/>
            <a:chOff x="7037551" y="2254230"/>
            <a:chExt cx="1916279" cy="1813730"/>
          </a:xfrm>
        </p:grpSpPr>
        <p:pic>
          <p:nvPicPr>
            <p:cNvPr id="21" name="图片 20">
              <a:extLst>
                <a:ext uri="{FF2B5EF4-FFF2-40B4-BE49-F238E27FC236}">
                  <a16:creationId xmlns:a16="http://schemas.microsoft.com/office/drawing/2014/main" id="{E55AC365-DE2A-0A47-A0B5-DF9D1EEBEF75}"/>
                </a:ext>
              </a:extLst>
            </p:cNvPr>
            <p:cNvPicPr>
              <a:picLocks noChangeAspect="1"/>
            </p:cNvPicPr>
            <p:nvPr/>
          </p:nvPicPr>
          <p:blipFill rotWithShape="1">
            <a:blip r:embed="rId5">
              <a:extLst>
                <a:ext uri="{28A0092B-C50C-407E-A947-70E740481C1C}">
                  <a14:useLocalDpi xmlns:a14="http://schemas.microsoft.com/office/drawing/2010/main" val="0"/>
                </a:ext>
              </a:extLst>
            </a:blip>
            <a:srcRect l="9353" t="5095" r="28522" b="8957"/>
            <a:stretch/>
          </p:blipFill>
          <p:spPr>
            <a:xfrm>
              <a:off x="7037551" y="2254230"/>
              <a:ext cx="1916279" cy="1813730"/>
            </a:xfrm>
            <a:prstGeom prst="rect">
              <a:avLst/>
            </a:prstGeom>
            <a:ln>
              <a:solidFill>
                <a:schemeClr val="tx1"/>
              </a:solidFill>
            </a:ln>
          </p:spPr>
        </p:pic>
        <p:sp>
          <p:nvSpPr>
            <p:cNvPr id="22" name="文本框 21">
              <a:extLst>
                <a:ext uri="{FF2B5EF4-FFF2-40B4-BE49-F238E27FC236}">
                  <a16:creationId xmlns:a16="http://schemas.microsoft.com/office/drawing/2014/main" id="{F226AE8C-75B4-F643-9D2A-80D186702E41}"/>
                </a:ext>
              </a:extLst>
            </p:cNvPr>
            <p:cNvSpPr txBox="1"/>
            <p:nvPr/>
          </p:nvSpPr>
          <p:spPr>
            <a:xfrm>
              <a:off x="7164350" y="3701920"/>
              <a:ext cx="723275" cy="307777"/>
            </a:xfrm>
            <a:prstGeom prst="rect">
              <a:avLst/>
            </a:prstGeom>
            <a:solidFill>
              <a:schemeClr val="bg1"/>
            </a:solid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热力图</a:t>
              </a:r>
            </a:p>
          </p:txBody>
        </p:sp>
      </p:grpSp>
      <p:grpSp>
        <p:nvGrpSpPr>
          <p:cNvPr id="23" name="组合 22">
            <a:extLst>
              <a:ext uri="{FF2B5EF4-FFF2-40B4-BE49-F238E27FC236}">
                <a16:creationId xmlns:a16="http://schemas.microsoft.com/office/drawing/2014/main" id="{426352AD-0E9A-B948-962B-1B272F6FCE07}"/>
              </a:ext>
            </a:extLst>
          </p:cNvPr>
          <p:cNvGrpSpPr/>
          <p:nvPr/>
        </p:nvGrpSpPr>
        <p:grpSpPr>
          <a:xfrm>
            <a:off x="2351691" y="4920309"/>
            <a:ext cx="3849278" cy="1330919"/>
            <a:chOff x="628650" y="5048234"/>
            <a:chExt cx="3849278" cy="1330919"/>
          </a:xfrm>
        </p:grpSpPr>
        <p:pic>
          <p:nvPicPr>
            <p:cNvPr id="24" name="图片 23">
              <a:extLst>
                <a:ext uri="{FF2B5EF4-FFF2-40B4-BE49-F238E27FC236}">
                  <a16:creationId xmlns:a16="http://schemas.microsoft.com/office/drawing/2014/main" id="{D9E71443-6198-C742-BEFC-F4AEEFC0DB8C}"/>
                </a:ext>
              </a:extLst>
            </p:cNvPr>
            <p:cNvPicPr>
              <a:picLocks noChangeAspect="1"/>
            </p:cNvPicPr>
            <p:nvPr/>
          </p:nvPicPr>
          <p:blipFill rotWithShape="1">
            <a:blip r:embed="rId6">
              <a:extLst>
                <a:ext uri="{28A0092B-C50C-407E-A947-70E740481C1C}">
                  <a14:useLocalDpi xmlns:a14="http://schemas.microsoft.com/office/drawing/2010/main" val="0"/>
                </a:ext>
              </a:extLst>
            </a:blip>
            <a:srcRect l="18670" t="19498" b="35538"/>
            <a:stretch/>
          </p:blipFill>
          <p:spPr>
            <a:xfrm>
              <a:off x="628650" y="5048234"/>
              <a:ext cx="3849278" cy="1330919"/>
            </a:xfrm>
            <a:prstGeom prst="rect">
              <a:avLst/>
            </a:prstGeom>
            <a:ln>
              <a:solidFill>
                <a:schemeClr val="tx1"/>
              </a:solidFill>
            </a:ln>
          </p:spPr>
        </p:pic>
        <p:sp>
          <p:nvSpPr>
            <p:cNvPr id="25" name="文本框 24">
              <a:extLst>
                <a:ext uri="{FF2B5EF4-FFF2-40B4-BE49-F238E27FC236}">
                  <a16:creationId xmlns:a16="http://schemas.microsoft.com/office/drawing/2014/main" id="{955A1CBA-B893-E846-B6F9-D914444B4856}"/>
                </a:ext>
              </a:extLst>
            </p:cNvPr>
            <p:cNvSpPr txBox="1"/>
            <p:nvPr/>
          </p:nvSpPr>
          <p:spPr>
            <a:xfrm>
              <a:off x="848706" y="5963236"/>
              <a:ext cx="976549" cy="307777"/>
            </a:xfrm>
            <a:prstGeom prst="rect">
              <a:avLst/>
            </a:prstGeom>
            <a:solidFill>
              <a:schemeClr val="bg1"/>
            </a:solidFill>
          </p:spPr>
          <p:txBody>
            <a:bodyPr wrap="none" rtlCol="0">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3D</a:t>
              </a:r>
              <a:r>
                <a:rPr lang="zh-CN" altLang="en-US" sz="1400" b="1" dirty="0">
                  <a:solidFill>
                    <a:srgbClr val="FF0000"/>
                  </a:solidFill>
                  <a:latin typeface="微软雅黑" panose="020B0503020204020204" pitchFamily="34" charset="-122"/>
                  <a:ea typeface="微软雅黑" panose="020B0503020204020204" pitchFamily="34" charset="-122"/>
                </a:rPr>
                <a:t>柱状图</a:t>
              </a:r>
            </a:p>
          </p:txBody>
        </p:sp>
      </p:grpSp>
      <p:grpSp>
        <p:nvGrpSpPr>
          <p:cNvPr id="26" name="组合 25">
            <a:extLst>
              <a:ext uri="{FF2B5EF4-FFF2-40B4-BE49-F238E27FC236}">
                <a16:creationId xmlns:a16="http://schemas.microsoft.com/office/drawing/2014/main" id="{88E8CECB-0CB6-5E4A-B97D-B38A4EE107D0}"/>
              </a:ext>
            </a:extLst>
          </p:cNvPr>
          <p:cNvGrpSpPr/>
          <p:nvPr/>
        </p:nvGrpSpPr>
        <p:grpSpPr>
          <a:xfrm>
            <a:off x="6421025" y="4470888"/>
            <a:ext cx="2417585" cy="1780340"/>
            <a:chOff x="6602662" y="4553984"/>
            <a:chExt cx="2417585" cy="1780340"/>
          </a:xfrm>
        </p:grpSpPr>
        <p:pic>
          <p:nvPicPr>
            <p:cNvPr id="27" name="图片 26">
              <a:extLst>
                <a:ext uri="{FF2B5EF4-FFF2-40B4-BE49-F238E27FC236}">
                  <a16:creationId xmlns:a16="http://schemas.microsoft.com/office/drawing/2014/main" id="{BAF4797D-3D57-CF46-9C86-3CBE6EE7D42E}"/>
                </a:ext>
              </a:extLst>
            </p:cNvPr>
            <p:cNvPicPr>
              <a:picLocks noChangeAspect="1"/>
            </p:cNvPicPr>
            <p:nvPr/>
          </p:nvPicPr>
          <p:blipFill rotWithShape="1">
            <a:blip r:embed="rId7">
              <a:extLst>
                <a:ext uri="{28A0092B-C50C-407E-A947-70E740481C1C}">
                  <a14:useLocalDpi xmlns:a14="http://schemas.microsoft.com/office/drawing/2010/main" val="0"/>
                </a:ext>
              </a:extLst>
            </a:blip>
            <a:srcRect l="14827" b="15040"/>
            <a:stretch/>
          </p:blipFill>
          <p:spPr>
            <a:xfrm>
              <a:off x="6602662" y="4553984"/>
              <a:ext cx="2417585" cy="1780340"/>
            </a:xfrm>
            <a:prstGeom prst="rect">
              <a:avLst/>
            </a:prstGeom>
            <a:ln>
              <a:solidFill>
                <a:schemeClr val="tx1"/>
              </a:solidFill>
            </a:ln>
          </p:spPr>
        </p:pic>
        <p:sp>
          <p:nvSpPr>
            <p:cNvPr id="28" name="文本框 27">
              <a:extLst>
                <a:ext uri="{FF2B5EF4-FFF2-40B4-BE49-F238E27FC236}">
                  <a16:creationId xmlns:a16="http://schemas.microsoft.com/office/drawing/2014/main" id="{BFA08CFB-50E5-1A44-9C08-93EF1D9736AC}"/>
                </a:ext>
              </a:extLst>
            </p:cNvPr>
            <p:cNvSpPr txBox="1"/>
            <p:nvPr/>
          </p:nvSpPr>
          <p:spPr>
            <a:xfrm>
              <a:off x="6732393" y="5918406"/>
              <a:ext cx="723275" cy="307777"/>
            </a:xfrm>
            <a:prstGeom prst="rect">
              <a:avLst/>
            </a:prstGeom>
            <a:solidFill>
              <a:schemeClr val="bg1"/>
            </a:solidFill>
          </p:spPr>
          <p:txBody>
            <a:bodyPr wrap="non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三维图</a:t>
              </a:r>
            </a:p>
          </p:txBody>
        </p:sp>
      </p:grpSp>
      <p:sp>
        <p:nvSpPr>
          <p:cNvPr id="29" name="线形标注 2 28">
            <a:extLst>
              <a:ext uri="{FF2B5EF4-FFF2-40B4-BE49-F238E27FC236}">
                <a16:creationId xmlns:a16="http://schemas.microsoft.com/office/drawing/2014/main" id="{DA4230AC-30E4-9545-A9F6-45B004065B45}"/>
              </a:ext>
            </a:extLst>
          </p:cNvPr>
          <p:cNvSpPr/>
          <p:nvPr/>
        </p:nvSpPr>
        <p:spPr>
          <a:xfrm>
            <a:off x="2017988" y="4444485"/>
            <a:ext cx="1889776" cy="434112"/>
          </a:xfrm>
          <a:prstGeom prst="borderCallout2">
            <a:avLst>
              <a:gd name="adj1" fmla="val 18750"/>
              <a:gd name="adj2" fmla="val -8333"/>
              <a:gd name="adj3" fmla="val 18750"/>
              <a:gd name="adj4" fmla="val -16667"/>
              <a:gd name="adj5" fmla="val 71543"/>
              <a:gd name="adj6" fmla="val -43232"/>
            </a:avLst>
          </a:prstGeom>
          <a:no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区域内不同数量手机用户用不同颜色的网格区分</a:t>
            </a:r>
          </a:p>
        </p:txBody>
      </p:sp>
      <p:sp>
        <p:nvSpPr>
          <p:cNvPr id="30" name="线形标注 2 29">
            <a:extLst>
              <a:ext uri="{FF2B5EF4-FFF2-40B4-BE49-F238E27FC236}">
                <a16:creationId xmlns:a16="http://schemas.microsoft.com/office/drawing/2014/main" id="{7FF17A63-D644-7648-AED4-9CB26A3F3C13}"/>
              </a:ext>
            </a:extLst>
          </p:cNvPr>
          <p:cNvSpPr/>
          <p:nvPr/>
        </p:nvSpPr>
        <p:spPr>
          <a:xfrm>
            <a:off x="4575332" y="4338128"/>
            <a:ext cx="1208339" cy="434112"/>
          </a:xfrm>
          <a:prstGeom prst="borderCallout2">
            <a:avLst>
              <a:gd name="adj1" fmla="val 27527"/>
              <a:gd name="adj2" fmla="val 103897"/>
              <a:gd name="adj3" fmla="val 27527"/>
              <a:gd name="adj4" fmla="val 121445"/>
              <a:gd name="adj5" fmla="val 118351"/>
              <a:gd name="adj6" fmla="val 149243"/>
            </a:avLst>
          </a:prstGeom>
          <a:no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卫星与地面基站连接情况</a:t>
            </a:r>
          </a:p>
        </p:txBody>
      </p:sp>
      <p:sp>
        <p:nvSpPr>
          <p:cNvPr id="31" name="页脚占位符 4">
            <a:extLst>
              <a:ext uri="{FF2B5EF4-FFF2-40B4-BE49-F238E27FC236}">
                <a16:creationId xmlns:a16="http://schemas.microsoft.com/office/drawing/2014/main" id="{5A313C3C-2D84-4342-A634-B4453B18B216}"/>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0296136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67</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数据可视化</a:t>
            </a:r>
          </a:p>
        </p:txBody>
      </p:sp>
      <p:sp>
        <p:nvSpPr>
          <p:cNvPr id="16" name="内容占位符 1">
            <a:extLst>
              <a:ext uri="{FF2B5EF4-FFF2-40B4-BE49-F238E27FC236}">
                <a16:creationId xmlns:a16="http://schemas.microsoft.com/office/drawing/2014/main" id="{DB695A70-5906-314B-BA88-E07BD6186D5F}"/>
              </a:ext>
            </a:extLst>
          </p:cNvPr>
          <p:cNvSpPr>
            <a:spLocks noGrp="1"/>
          </p:cNvSpPr>
          <p:nvPr>
            <p:ph idx="1"/>
          </p:nvPr>
        </p:nvSpPr>
        <p:spPr>
          <a:xfrm>
            <a:off x="637188" y="1480996"/>
            <a:ext cx="7770767" cy="4770232"/>
          </a:xfrm>
        </p:spPr>
        <p:txBody>
          <a:bodyPr>
            <a:normAutofit/>
          </a:bodyPr>
          <a:lstStyle/>
          <a:p>
            <a:pPr marL="342900" indent="-342900" eaLnBrk="1" hangingPunct="1">
              <a:lnSpc>
                <a:spcPct val="120000"/>
              </a:lnSpc>
              <a:spcAft>
                <a:spcPts val="600"/>
              </a:spcAft>
              <a:buSzPct val="70000"/>
              <a:buFont typeface="Wingdings" pitchFamily="2" charset="2"/>
              <a:buChar char="p"/>
            </a:pP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可视化效果</a:t>
            </a:r>
            <a:r>
              <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线数据可视化</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6A9A71B9-461F-BC4A-B7D2-2083FFDAF1D4}"/>
              </a:ext>
            </a:extLst>
          </p:cNvPr>
          <p:cNvGrpSpPr/>
          <p:nvPr/>
        </p:nvGrpSpPr>
        <p:grpSpPr>
          <a:xfrm>
            <a:off x="708881" y="2224237"/>
            <a:ext cx="4486556" cy="3818196"/>
            <a:chOff x="410740" y="2289467"/>
            <a:chExt cx="4486556" cy="3818196"/>
          </a:xfrm>
        </p:grpSpPr>
        <p:pic>
          <p:nvPicPr>
            <p:cNvPr id="38" name="图片 37">
              <a:extLst>
                <a:ext uri="{FF2B5EF4-FFF2-40B4-BE49-F238E27FC236}">
                  <a16:creationId xmlns:a16="http://schemas.microsoft.com/office/drawing/2014/main" id="{F513730B-4396-6647-9771-D3112CE25F0B}"/>
                </a:ext>
              </a:extLst>
            </p:cNvPr>
            <p:cNvPicPr>
              <a:picLocks noChangeAspect="1"/>
            </p:cNvPicPr>
            <p:nvPr/>
          </p:nvPicPr>
          <p:blipFill rotWithShape="1">
            <a:blip r:embed="rId3">
              <a:extLst>
                <a:ext uri="{28A0092B-C50C-407E-A947-70E740481C1C}">
                  <a14:useLocalDpi xmlns:a14="http://schemas.microsoft.com/office/drawing/2010/main" val="0"/>
                </a:ext>
              </a:extLst>
            </a:blip>
            <a:srcRect l="24187" t="931" r="3892" b="197"/>
            <a:stretch/>
          </p:blipFill>
          <p:spPr>
            <a:xfrm>
              <a:off x="410740" y="2289467"/>
              <a:ext cx="4486556" cy="3818196"/>
            </a:xfrm>
            <a:prstGeom prst="rect">
              <a:avLst/>
            </a:prstGeom>
            <a:ln>
              <a:solidFill>
                <a:schemeClr val="tx1"/>
              </a:solidFill>
            </a:ln>
          </p:spPr>
        </p:pic>
        <p:sp>
          <p:nvSpPr>
            <p:cNvPr id="39" name="文本框 19">
              <a:extLst>
                <a:ext uri="{FF2B5EF4-FFF2-40B4-BE49-F238E27FC236}">
                  <a16:creationId xmlns:a16="http://schemas.microsoft.com/office/drawing/2014/main" id="{92ADC6AA-D492-5D4A-B767-28E1B394E23C}"/>
                </a:ext>
              </a:extLst>
            </p:cNvPr>
            <p:cNvSpPr txBox="1"/>
            <p:nvPr/>
          </p:nvSpPr>
          <p:spPr>
            <a:xfrm>
              <a:off x="772045" y="2506177"/>
              <a:ext cx="1005005" cy="307777"/>
            </a:xfrm>
            <a:prstGeom prst="rect">
              <a:avLst/>
            </a:prstGeom>
            <a:solidFill>
              <a:schemeClr val="bg1"/>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400" b="1" dirty="0">
                  <a:solidFill>
                    <a:srgbClr val="FF0000"/>
                  </a:solidFill>
                  <a:latin typeface="微软雅黑" panose="020B0503020204020204" pitchFamily="34" charset="-122"/>
                  <a:ea typeface="微软雅黑" panose="020B0503020204020204" pitchFamily="34" charset="-122"/>
                </a:rPr>
                <a:t>车辆轨迹</a:t>
              </a:r>
            </a:p>
          </p:txBody>
        </p:sp>
      </p:grpSp>
      <p:grpSp>
        <p:nvGrpSpPr>
          <p:cNvPr id="32" name="组合 31">
            <a:extLst>
              <a:ext uri="{FF2B5EF4-FFF2-40B4-BE49-F238E27FC236}">
                <a16:creationId xmlns:a16="http://schemas.microsoft.com/office/drawing/2014/main" id="{2796A3AB-CACA-D746-9520-4F78ED655018}"/>
              </a:ext>
            </a:extLst>
          </p:cNvPr>
          <p:cNvGrpSpPr/>
          <p:nvPr/>
        </p:nvGrpSpPr>
        <p:grpSpPr>
          <a:xfrm>
            <a:off x="5538960" y="2224237"/>
            <a:ext cx="2967852" cy="1750507"/>
            <a:chOff x="3199756" y="2507298"/>
            <a:chExt cx="2967852" cy="1750507"/>
          </a:xfrm>
        </p:grpSpPr>
        <p:pic>
          <p:nvPicPr>
            <p:cNvPr id="36" name="图片 35">
              <a:extLst>
                <a:ext uri="{FF2B5EF4-FFF2-40B4-BE49-F238E27FC236}">
                  <a16:creationId xmlns:a16="http://schemas.microsoft.com/office/drawing/2014/main" id="{1F77B39D-2710-9B4A-8208-E8C9EEA3B034}"/>
                </a:ext>
              </a:extLst>
            </p:cNvPr>
            <p:cNvPicPr>
              <a:picLocks noChangeAspect="1"/>
            </p:cNvPicPr>
            <p:nvPr/>
          </p:nvPicPr>
          <p:blipFill rotWithShape="1">
            <a:blip r:embed="rId4">
              <a:extLst>
                <a:ext uri="{28A0092B-C50C-407E-A947-70E740481C1C}">
                  <a14:useLocalDpi xmlns:a14="http://schemas.microsoft.com/office/drawing/2010/main" val="0"/>
                </a:ext>
              </a:extLst>
            </a:blip>
            <a:srcRect l="11857" t="20329" r="21891"/>
            <a:stretch/>
          </p:blipFill>
          <p:spPr>
            <a:xfrm>
              <a:off x="3199756" y="2507298"/>
              <a:ext cx="2967852" cy="1750507"/>
            </a:xfrm>
            <a:prstGeom prst="rect">
              <a:avLst/>
            </a:prstGeom>
            <a:ln>
              <a:solidFill>
                <a:schemeClr val="tx1"/>
              </a:solidFill>
            </a:ln>
          </p:spPr>
        </p:pic>
        <p:sp>
          <p:nvSpPr>
            <p:cNvPr id="37" name="文本框 22">
              <a:extLst>
                <a:ext uri="{FF2B5EF4-FFF2-40B4-BE49-F238E27FC236}">
                  <a16:creationId xmlns:a16="http://schemas.microsoft.com/office/drawing/2014/main" id="{DD07ECBE-8D18-CD43-B80E-A8A8F3C60800}"/>
                </a:ext>
              </a:extLst>
            </p:cNvPr>
            <p:cNvSpPr txBox="1"/>
            <p:nvPr/>
          </p:nvSpPr>
          <p:spPr>
            <a:xfrm>
              <a:off x="3312938" y="2617660"/>
              <a:ext cx="979570" cy="307777"/>
            </a:xfrm>
            <a:prstGeom prst="rect">
              <a:avLst/>
            </a:prstGeom>
            <a:solidFill>
              <a:schemeClr val="bg1"/>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轨迹重叠</a:t>
              </a:r>
            </a:p>
          </p:txBody>
        </p:sp>
      </p:grpSp>
      <p:grpSp>
        <p:nvGrpSpPr>
          <p:cNvPr id="33" name="组合 32">
            <a:extLst>
              <a:ext uri="{FF2B5EF4-FFF2-40B4-BE49-F238E27FC236}">
                <a16:creationId xmlns:a16="http://schemas.microsoft.com/office/drawing/2014/main" id="{0CD6EBFF-9E88-FF41-AC86-6F12261C05AF}"/>
              </a:ext>
            </a:extLst>
          </p:cNvPr>
          <p:cNvGrpSpPr/>
          <p:nvPr/>
        </p:nvGrpSpPr>
        <p:grpSpPr>
          <a:xfrm>
            <a:off x="6736109" y="4251662"/>
            <a:ext cx="1770703" cy="1790771"/>
            <a:chOff x="3497803" y="4386084"/>
            <a:chExt cx="1770703" cy="1790771"/>
          </a:xfrm>
        </p:grpSpPr>
        <p:pic>
          <p:nvPicPr>
            <p:cNvPr id="34" name="图片 33">
              <a:extLst>
                <a:ext uri="{FF2B5EF4-FFF2-40B4-BE49-F238E27FC236}">
                  <a16:creationId xmlns:a16="http://schemas.microsoft.com/office/drawing/2014/main" id="{CB3538EE-737B-924D-BA01-85C1E8FFA088}"/>
                </a:ext>
              </a:extLst>
            </p:cNvPr>
            <p:cNvPicPr>
              <a:picLocks noChangeAspect="1"/>
            </p:cNvPicPr>
            <p:nvPr/>
          </p:nvPicPr>
          <p:blipFill rotWithShape="1">
            <a:blip r:embed="rId5"/>
            <a:srcRect l="32141" t="11490" r="33816" b="16877"/>
            <a:stretch/>
          </p:blipFill>
          <p:spPr>
            <a:xfrm>
              <a:off x="3497803" y="4386084"/>
              <a:ext cx="1770703" cy="1790771"/>
            </a:xfrm>
            <a:prstGeom prst="rect">
              <a:avLst/>
            </a:prstGeom>
            <a:ln>
              <a:solidFill>
                <a:schemeClr val="bg1"/>
              </a:solidFill>
            </a:ln>
          </p:spPr>
        </p:pic>
        <p:sp>
          <p:nvSpPr>
            <p:cNvPr id="35" name="文本框 26">
              <a:extLst>
                <a:ext uri="{FF2B5EF4-FFF2-40B4-BE49-F238E27FC236}">
                  <a16:creationId xmlns:a16="http://schemas.microsoft.com/office/drawing/2014/main" id="{6644D2BB-9E7C-6444-B12D-AC7E02658500}"/>
                </a:ext>
              </a:extLst>
            </p:cNvPr>
            <p:cNvSpPr txBox="1"/>
            <p:nvPr/>
          </p:nvSpPr>
          <p:spPr>
            <a:xfrm>
              <a:off x="4541884" y="4501992"/>
              <a:ext cx="577363" cy="307777"/>
            </a:xfrm>
            <a:prstGeom prst="rect">
              <a:avLst/>
            </a:prstGeom>
            <a:solidFill>
              <a:schemeClr val="bg1"/>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b="1" dirty="0">
                  <a:solidFill>
                    <a:srgbClr val="FF0000"/>
                  </a:solidFill>
                  <a:latin typeface="微软雅黑" panose="020B0503020204020204" pitchFamily="34" charset="-122"/>
                  <a:ea typeface="微软雅黑" panose="020B0503020204020204" pitchFamily="34" charset="-122"/>
                </a:rPr>
                <a:t>OD</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grpSp>
      <p:sp>
        <p:nvSpPr>
          <p:cNvPr id="17" name="页脚占位符 4">
            <a:extLst>
              <a:ext uri="{FF2B5EF4-FFF2-40B4-BE49-F238E27FC236}">
                <a16:creationId xmlns:a16="http://schemas.microsoft.com/office/drawing/2014/main" id="{CDA7F2C4-34EE-4941-A603-40B603E9A968}"/>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4250642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68</a:t>
            </a:fld>
            <a:endParaRPr lang="en-US" altLang="zh-CN" dirty="0"/>
          </a:p>
        </p:txBody>
      </p:sp>
      <p:sp>
        <p:nvSpPr>
          <p:cNvPr id="14" name="标题 1">
            <a:extLst>
              <a:ext uri="{FF2B5EF4-FFF2-40B4-BE49-F238E27FC236}">
                <a16:creationId xmlns:a16="http://schemas.microsoft.com/office/drawing/2014/main" id="{3162EEE9-9F29-CF4D-B325-DB95CC996E60}"/>
              </a:ext>
            </a:extLst>
          </p:cNvPr>
          <p:cNvSpPr>
            <a:spLocks noGrp="1"/>
          </p:cNvSpPr>
          <p:nvPr>
            <p:ph type="title"/>
          </p:nvPr>
        </p:nvSpPr>
        <p:spPr>
          <a:xfrm>
            <a:off x="457200" y="533400"/>
            <a:ext cx="8229600" cy="990600"/>
          </a:xfrm>
        </p:spPr>
        <p:txBody>
          <a:bodyPr/>
          <a:lstStyle/>
          <a:p>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数据可视化</a:t>
            </a:r>
          </a:p>
        </p:txBody>
      </p:sp>
      <p:sp>
        <p:nvSpPr>
          <p:cNvPr id="16" name="内容占位符 1">
            <a:extLst>
              <a:ext uri="{FF2B5EF4-FFF2-40B4-BE49-F238E27FC236}">
                <a16:creationId xmlns:a16="http://schemas.microsoft.com/office/drawing/2014/main" id="{DB695A70-5906-314B-BA88-E07BD6186D5F}"/>
              </a:ext>
            </a:extLst>
          </p:cNvPr>
          <p:cNvSpPr>
            <a:spLocks noGrp="1"/>
          </p:cNvSpPr>
          <p:nvPr>
            <p:ph idx="1"/>
          </p:nvPr>
        </p:nvSpPr>
        <p:spPr>
          <a:xfrm>
            <a:off x="637188" y="1480996"/>
            <a:ext cx="7770767" cy="4770232"/>
          </a:xfrm>
        </p:spPr>
        <p:txBody>
          <a:bodyPr>
            <a:normAutofit/>
          </a:bodyPr>
          <a:lstStyle/>
          <a:p>
            <a:pPr marL="342900" indent="-342900" eaLnBrk="1" hangingPunct="1">
              <a:lnSpc>
                <a:spcPct val="120000"/>
              </a:lnSpc>
              <a:spcAft>
                <a:spcPts val="600"/>
              </a:spcAft>
              <a:buSzPct val="70000"/>
              <a:buFont typeface="Wingdings" pitchFamily="2" charset="2"/>
              <a:buChar char="p"/>
            </a:pP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可视化效果</a:t>
            </a:r>
            <a:r>
              <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面数据可视化</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 name="组合 16">
            <a:extLst>
              <a:ext uri="{FF2B5EF4-FFF2-40B4-BE49-F238E27FC236}">
                <a16:creationId xmlns:a16="http://schemas.microsoft.com/office/drawing/2014/main" id="{D625AFB1-AF40-F447-9DB4-B3FFC2B3BD9C}"/>
              </a:ext>
            </a:extLst>
          </p:cNvPr>
          <p:cNvGrpSpPr/>
          <p:nvPr/>
        </p:nvGrpSpPr>
        <p:grpSpPr>
          <a:xfrm>
            <a:off x="646241" y="2365044"/>
            <a:ext cx="2573647" cy="1996357"/>
            <a:chOff x="804043" y="2365044"/>
            <a:chExt cx="2585084" cy="2007898"/>
          </a:xfrm>
        </p:grpSpPr>
        <p:pic>
          <p:nvPicPr>
            <p:cNvPr id="18" name="图片 17">
              <a:extLst>
                <a:ext uri="{FF2B5EF4-FFF2-40B4-BE49-F238E27FC236}">
                  <a16:creationId xmlns:a16="http://schemas.microsoft.com/office/drawing/2014/main" id="{78200A94-D034-CA45-845A-FA37B0BF0EB8}"/>
                </a:ext>
              </a:extLst>
            </p:cNvPr>
            <p:cNvPicPr>
              <a:picLocks noChangeAspect="1"/>
            </p:cNvPicPr>
            <p:nvPr/>
          </p:nvPicPr>
          <p:blipFill rotWithShape="1">
            <a:blip r:embed="rId3">
              <a:extLst>
                <a:ext uri="{28A0092B-C50C-407E-A947-70E740481C1C}">
                  <a14:useLocalDpi xmlns:a14="http://schemas.microsoft.com/office/drawing/2010/main" val="0"/>
                </a:ext>
              </a:extLst>
            </a:blip>
            <a:srcRect l="2281" t="2242" r="2281" b="998"/>
            <a:stretch/>
          </p:blipFill>
          <p:spPr>
            <a:xfrm>
              <a:off x="804043" y="2365044"/>
              <a:ext cx="2585084" cy="2007898"/>
            </a:xfrm>
            <a:prstGeom prst="rect">
              <a:avLst/>
            </a:prstGeom>
            <a:ln>
              <a:solidFill>
                <a:schemeClr val="tx1"/>
              </a:solidFill>
            </a:ln>
          </p:spPr>
        </p:pic>
        <p:sp>
          <p:nvSpPr>
            <p:cNvPr id="19" name="文本框 18">
              <a:extLst>
                <a:ext uri="{FF2B5EF4-FFF2-40B4-BE49-F238E27FC236}">
                  <a16:creationId xmlns:a16="http://schemas.microsoft.com/office/drawing/2014/main" id="{2B70B990-E00C-EC40-AFAF-3CAB0CE92F01}"/>
                </a:ext>
              </a:extLst>
            </p:cNvPr>
            <p:cNvSpPr txBox="1"/>
            <p:nvPr/>
          </p:nvSpPr>
          <p:spPr>
            <a:xfrm>
              <a:off x="882897" y="2458606"/>
              <a:ext cx="1104052" cy="307777"/>
            </a:xfrm>
            <a:prstGeom prst="rect">
              <a:avLst/>
            </a:prstGeom>
            <a:solidFill>
              <a:schemeClr val="bg1"/>
            </a:solidFill>
          </p:spPr>
          <p:txBody>
            <a:bodyPr wrap="square" rtlCol="0">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人口密度图</a:t>
              </a:r>
            </a:p>
          </p:txBody>
        </p:sp>
      </p:grpSp>
      <p:grpSp>
        <p:nvGrpSpPr>
          <p:cNvPr id="20" name="组合 19">
            <a:extLst>
              <a:ext uri="{FF2B5EF4-FFF2-40B4-BE49-F238E27FC236}">
                <a16:creationId xmlns:a16="http://schemas.microsoft.com/office/drawing/2014/main" id="{8B1743F1-1D35-C14A-B98D-3ACE42F27A69}"/>
              </a:ext>
            </a:extLst>
          </p:cNvPr>
          <p:cNvGrpSpPr/>
          <p:nvPr/>
        </p:nvGrpSpPr>
        <p:grpSpPr>
          <a:xfrm>
            <a:off x="3395140" y="2357161"/>
            <a:ext cx="2321325" cy="1996356"/>
            <a:chOff x="3552800" y="2357161"/>
            <a:chExt cx="2932475" cy="1996356"/>
          </a:xfrm>
        </p:grpSpPr>
        <p:pic>
          <p:nvPicPr>
            <p:cNvPr id="21" name="图片 20">
              <a:extLst>
                <a:ext uri="{FF2B5EF4-FFF2-40B4-BE49-F238E27FC236}">
                  <a16:creationId xmlns:a16="http://schemas.microsoft.com/office/drawing/2014/main" id="{0923A2FE-E950-BB4E-8FDD-BF1E4194B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800" y="2357161"/>
              <a:ext cx="2932475" cy="1996356"/>
            </a:xfrm>
            <a:prstGeom prst="rect">
              <a:avLst/>
            </a:prstGeom>
            <a:ln>
              <a:solidFill>
                <a:schemeClr val="tx1"/>
              </a:solidFill>
            </a:ln>
          </p:spPr>
        </p:pic>
        <p:sp>
          <p:nvSpPr>
            <p:cNvPr id="22" name="文本框 21">
              <a:extLst>
                <a:ext uri="{FF2B5EF4-FFF2-40B4-BE49-F238E27FC236}">
                  <a16:creationId xmlns:a16="http://schemas.microsoft.com/office/drawing/2014/main" id="{8D2341F2-C41B-2F43-8B05-65D50768C749}"/>
                </a:ext>
              </a:extLst>
            </p:cNvPr>
            <p:cNvSpPr txBox="1"/>
            <p:nvPr/>
          </p:nvSpPr>
          <p:spPr>
            <a:xfrm>
              <a:off x="3687179" y="2505366"/>
              <a:ext cx="1576932" cy="306008"/>
            </a:xfrm>
            <a:prstGeom prst="rect">
              <a:avLst/>
            </a:prstGeom>
            <a:solidFill>
              <a:schemeClr val="bg1"/>
            </a:solidFill>
          </p:spPr>
          <p:txBody>
            <a:bodyPr wrap="square" rtlCol="0">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景区客流图</a:t>
              </a:r>
            </a:p>
          </p:txBody>
        </p:sp>
      </p:grpSp>
      <p:grpSp>
        <p:nvGrpSpPr>
          <p:cNvPr id="23" name="组合 22">
            <a:extLst>
              <a:ext uri="{FF2B5EF4-FFF2-40B4-BE49-F238E27FC236}">
                <a16:creationId xmlns:a16="http://schemas.microsoft.com/office/drawing/2014/main" id="{C799BBA2-CA68-1445-882A-58B9E3334EE4}"/>
              </a:ext>
            </a:extLst>
          </p:cNvPr>
          <p:cNvGrpSpPr/>
          <p:nvPr/>
        </p:nvGrpSpPr>
        <p:grpSpPr>
          <a:xfrm>
            <a:off x="5891717" y="2357160"/>
            <a:ext cx="2808146" cy="3942181"/>
            <a:chOff x="5891717" y="2357160"/>
            <a:chExt cx="2808146" cy="3942181"/>
          </a:xfrm>
        </p:grpSpPr>
        <p:pic>
          <p:nvPicPr>
            <p:cNvPr id="24" name="图片 23">
              <a:extLst>
                <a:ext uri="{FF2B5EF4-FFF2-40B4-BE49-F238E27FC236}">
                  <a16:creationId xmlns:a16="http://schemas.microsoft.com/office/drawing/2014/main" id="{72303945-961A-2D4E-BCB1-D99761CF3A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94" t="14158" r="6280" b="8276"/>
            <a:stretch/>
          </p:blipFill>
          <p:spPr>
            <a:xfrm>
              <a:off x="5891717" y="2357160"/>
              <a:ext cx="2808146" cy="3942181"/>
            </a:xfrm>
            <a:prstGeom prst="rect">
              <a:avLst/>
            </a:prstGeom>
            <a:ln>
              <a:solidFill>
                <a:schemeClr val="tx1"/>
              </a:solidFill>
            </a:ln>
          </p:spPr>
        </p:pic>
        <p:sp>
          <p:nvSpPr>
            <p:cNvPr id="25" name="文本框 24">
              <a:extLst>
                <a:ext uri="{FF2B5EF4-FFF2-40B4-BE49-F238E27FC236}">
                  <a16:creationId xmlns:a16="http://schemas.microsoft.com/office/drawing/2014/main" id="{1102F935-D94D-7C47-9984-5FB4786744F6}"/>
                </a:ext>
              </a:extLst>
            </p:cNvPr>
            <p:cNvSpPr txBox="1"/>
            <p:nvPr/>
          </p:nvSpPr>
          <p:spPr>
            <a:xfrm>
              <a:off x="7125583" y="2505366"/>
              <a:ext cx="1248287" cy="306008"/>
            </a:xfrm>
            <a:prstGeom prst="rect">
              <a:avLst/>
            </a:prstGeom>
            <a:solidFill>
              <a:schemeClr val="bg1"/>
            </a:solidFill>
          </p:spPr>
          <p:txBody>
            <a:bodyPr wrap="square" rtlCol="0">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土地属性图</a:t>
              </a:r>
            </a:p>
          </p:txBody>
        </p:sp>
      </p:grpSp>
      <p:grpSp>
        <p:nvGrpSpPr>
          <p:cNvPr id="26" name="组合 25">
            <a:extLst>
              <a:ext uri="{FF2B5EF4-FFF2-40B4-BE49-F238E27FC236}">
                <a16:creationId xmlns:a16="http://schemas.microsoft.com/office/drawing/2014/main" id="{C09334DB-A9DD-7C4F-9E54-91FBC363152F}"/>
              </a:ext>
            </a:extLst>
          </p:cNvPr>
          <p:cNvGrpSpPr/>
          <p:nvPr/>
        </p:nvGrpSpPr>
        <p:grpSpPr>
          <a:xfrm>
            <a:off x="672885" y="4532709"/>
            <a:ext cx="3927987" cy="1766633"/>
            <a:chOff x="627815" y="4532709"/>
            <a:chExt cx="3927987" cy="1766633"/>
          </a:xfrm>
        </p:grpSpPr>
        <p:pic>
          <p:nvPicPr>
            <p:cNvPr id="27" name="图片 26">
              <a:extLst>
                <a:ext uri="{FF2B5EF4-FFF2-40B4-BE49-F238E27FC236}">
                  <a16:creationId xmlns:a16="http://schemas.microsoft.com/office/drawing/2014/main" id="{CA605182-390C-1C45-96E8-B83F7894CA75}"/>
                </a:ext>
              </a:extLst>
            </p:cNvPr>
            <p:cNvPicPr>
              <a:picLocks noChangeAspect="1"/>
            </p:cNvPicPr>
            <p:nvPr/>
          </p:nvPicPr>
          <p:blipFill rotWithShape="1">
            <a:blip r:embed="rId6">
              <a:extLst>
                <a:ext uri="{28A0092B-C50C-407E-A947-70E740481C1C}">
                  <a14:useLocalDpi xmlns:a14="http://schemas.microsoft.com/office/drawing/2010/main" val="0"/>
                </a:ext>
              </a:extLst>
            </a:blip>
            <a:srcRect b="3208"/>
            <a:stretch/>
          </p:blipFill>
          <p:spPr>
            <a:xfrm>
              <a:off x="627815" y="4532709"/>
              <a:ext cx="3927987" cy="1766633"/>
            </a:xfrm>
            <a:prstGeom prst="rect">
              <a:avLst/>
            </a:prstGeom>
            <a:ln>
              <a:solidFill>
                <a:schemeClr val="tx1"/>
              </a:solidFill>
            </a:ln>
          </p:spPr>
        </p:pic>
        <p:sp>
          <p:nvSpPr>
            <p:cNvPr id="28" name="文本框 27">
              <a:extLst>
                <a:ext uri="{FF2B5EF4-FFF2-40B4-BE49-F238E27FC236}">
                  <a16:creationId xmlns:a16="http://schemas.microsoft.com/office/drawing/2014/main" id="{93F4A4D3-3B03-7F4F-89F1-ABC79AD3A002}"/>
                </a:ext>
              </a:extLst>
            </p:cNvPr>
            <p:cNvSpPr txBox="1"/>
            <p:nvPr/>
          </p:nvSpPr>
          <p:spPr>
            <a:xfrm>
              <a:off x="748444" y="5921100"/>
              <a:ext cx="1705069" cy="307777"/>
            </a:xfrm>
            <a:prstGeom prst="rect">
              <a:avLst/>
            </a:prstGeom>
            <a:solidFill>
              <a:schemeClr val="bg1"/>
            </a:solidFill>
          </p:spPr>
          <p:txBody>
            <a:bodyPr wrap="square" rtlCol="0">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立体图 </a:t>
              </a:r>
              <a:r>
                <a:rPr lang="en-US" altLang="zh-CN" sz="1400" b="1" dirty="0">
                  <a:solidFill>
                    <a:srgbClr val="FF0000"/>
                  </a:solidFill>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实际地貌</a:t>
              </a:r>
            </a:p>
          </p:txBody>
        </p:sp>
      </p:grpSp>
      <p:sp>
        <p:nvSpPr>
          <p:cNvPr id="29" name="页脚占位符 4">
            <a:extLst>
              <a:ext uri="{FF2B5EF4-FFF2-40B4-BE49-F238E27FC236}">
                <a16:creationId xmlns:a16="http://schemas.microsoft.com/office/drawing/2014/main" id="{5C01D760-BB21-9E4A-8008-677DEB3C60B4}"/>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309541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C50DAEA7-A592-2C44-B022-1D433DBB58C0}"/>
              </a:ext>
            </a:extLst>
          </p:cNvPr>
          <p:cNvGrpSpPr/>
          <p:nvPr/>
        </p:nvGrpSpPr>
        <p:grpSpPr>
          <a:xfrm>
            <a:off x="1234343" y="1882065"/>
            <a:ext cx="1562562" cy="1409087"/>
            <a:chOff x="4724571" y="2692892"/>
            <a:chExt cx="1582808" cy="1427350"/>
          </a:xfrm>
        </p:grpSpPr>
        <p:pic>
          <p:nvPicPr>
            <p:cNvPr id="54" name="图片 53">
              <a:extLst>
                <a:ext uri="{FF2B5EF4-FFF2-40B4-BE49-F238E27FC236}">
                  <a16:creationId xmlns:a16="http://schemas.microsoft.com/office/drawing/2014/main" id="{48B24D9B-DACD-1E47-939F-4065A7E3CF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32" t="-166" r="5016" b="166"/>
            <a:stretch/>
          </p:blipFill>
          <p:spPr>
            <a:xfrm>
              <a:off x="4737219" y="2717950"/>
              <a:ext cx="1570160" cy="1397577"/>
            </a:xfrm>
            <a:prstGeom prst="rect">
              <a:avLst/>
            </a:prstGeom>
            <a:ln>
              <a:solidFill>
                <a:schemeClr val="tx1"/>
              </a:solidFill>
            </a:ln>
          </p:spPr>
        </p:pic>
        <p:sp>
          <p:nvSpPr>
            <p:cNvPr id="55" name="矩形 54">
              <a:extLst>
                <a:ext uri="{FF2B5EF4-FFF2-40B4-BE49-F238E27FC236}">
                  <a16:creationId xmlns:a16="http://schemas.microsoft.com/office/drawing/2014/main" id="{2272802F-2DA4-824D-A954-CFF2AF623549}"/>
                </a:ext>
              </a:extLst>
            </p:cNvPr>
            <p:cNvSpPr/>
            <p:nvPr/>
          </p:nvSpPr>
          <p:spPr>
            <a:xfrm>
              <a:off x="4724571" y="3816271"/>
              <a:ext cx="1582808" cy="303971"/>
            </a:xfrm>
            <a:prstGeom prst="rect">
              <a:avLst/>
            </a:prstGeom>
            <a:solidFill>
              <a:schemeClr val="bg1"/>
            </a:solidFill>
            <a:ln>
              <a:solidFill>
                <a:schemeClr val="tx1"/>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速度快</a:t>
              </a:r>
              <a:endParaRPr lang="zh-CN" altLang="en-US" sz="1400" dirty="0">
                <a:latin typeface="微软雅黑" panose="020B0503020204020204" pitchFamily="34" charset="-122"/>
                <a:ea typeface="微软雅黑" panose="020B0503020204020204" pitchFamily="34" charset="-122"/>
              </a:endParaRPr>
            </a:p>
          </p:txBody>
        </p:sp>
        <p:sp>
          <p:nvSpPr>
            <p:cNvPr id="56" name="直角三角形 55">
              <a:extLst>
                <a:ext uri="{FF2B5EF4-FFF2-40B4-BE49-F238E27FC236}">
                  <a16:creationId xmlns:a16="http://schemas.microsoft.com/office/drawing/2014/main" id="{D50A81B3-8360-BB4E-BCFE-43441B6585D9}"/>
                </a:ext>
              </a:extLst>
            </p:cNvPr>
            <p:cNvSpPr/>
            <p:nvPr/>
          </p:nvSpPr>
          <p:spPr>
            <a:xfrm rot="5400000">
              <a:off x="4737217" y="2719783"/>
              <a:ext cx="467360" cy="467360"/>
            </a:xfrm>
            <a:prstGeom prst="rtTriangle">
              <a:avLst/>
            </a:prstGeom>
            <a:solidFill>
              <a:srgbClr val="8DC12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7" name="文本框 30">
              <a:extLst>
                <a:ext uri="{FF2B5EF4-FFF2-40B4-BE49-F238E27FC236}">
                  <a16:creationId xmlns:a16="http://schemas.microsoft.com/office/drawing/2014/main" id="{8AAA5573-5D6E-3B4F-A301-631EC5B10558}"/>
                </a:ext>
              </a:extLst>
            </p:cNvPr>
            <p:cNvSpPr txBox="1"/>
            <p:nvPr/>
          </p:nvSpPr>
          <p:spPr>
            <a:xfrm>
              <a:off x="4737217" y="2692892"/>
              <a:ext cx="319318"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CDACD8E2-C44B-F348-9780-CF6CFA2DC335}"/>
                </a:ext>
              </a:extLst>
            </p:cNvPr>
            <p:cNvSpPr/>
            <p:nvPr/>
          </p:nvSpPr>
          <p:spPr>
            <a:xfrm>
              <a:off x="5167390" y="2722230"/>
              <a:ext cx="187125" cy="303970"/>
            </a:xfrm>
            <a:prstGeom prst="rect">
              <a:avLst/>
            </a:prstGeom>
            <a:ln>
              <a:noFill/>
            </a:ln>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350" b="1" dirty="0"/>
            </a:p>
          </p:txBody>
        </p:sp>
      </p:gr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a:t>
            </a:fld>
            <a:endParaRPr lang="en-US" altLang="zh-CN" dirty="0"/>
          </a:p>
        </p:txBody>
      </p:sp>
      <p:sp>
        <p:nvSpPr>
          <p:cNvPr id="15" name="矩形 14">
            <a:extLst>
              <a:ext uri="{FF2B5EF4-FFF2-40B4-BE49-F238E27FC236}">
                <a16:creationId xmlns:a16="http://schemas.microsoft.com/office/drawing/2014/main" id="{5F935162-D2A9-8B4B-B9D8-B7206B7B721B}"/>
              </a:ext>
            </a:extLst>
          </p:cNvPr>
          <p:cNvSpPr/>
          <p:nvPr/>
        </p:nvSpPr>
        <p:spPr>
          <a:xfrm>
            <a:off x="696534" y="1524000"/>
            <a:ext cx="7750931" cy="465294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16" name="矩形 15">
            <a:extLst>
              <a:ext uri="{FF2B5EF4-FFF2-40B4-BE49-F238E27FC236}">
                <a16:creationId xmlns:a16="http://schemas.microsoft.com/office/drawing/2014/main" id="{916BCF0F-CA26-CA43-9E02-87A36F494000}"/>
              </a:ext>
            </a:extLst>
          </p:cNvPr>
          <p:cNvSpPr/>
          <p:nvPr/>
        </p:nvSpPr>
        <p:spPr>
          <a:xfrm>
            <a:off x="783443" y="1389473"/>
            <a:ext cx="961161" cy="296521"/>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500" b="1" dirty="0">
                <a:solidFill>
                  <a:schemeClr val="bg1"/>
                </a:solidFill>
                <a:latin typeface="微软雅黑" panose="020B0503020204020204" pitchFamily="34" charset="-122"/>
                <a:ea typeface="微软雅黑" panose="020B0503020204020204" pitchFamily="34" charset="-122"/>
              </a:rPr>
              <a:t>4V</a:t>
            </a:r>
            <a:r>
              <a:rPr lang="zh-CN" altLang="en-US" sz="1500" b="1" dirty="0">
                <a:solidFill>
                  <a:schemeClr val="bg1"/>
                </a:solidFill>
                <a:latin typeface="微软雅黑" panose="020B0503020204020204" pitchFamily="34" charset="-122"/>
                <a:ea typeface="微软雅黑" panose="020B0503020204020204" pitchFamily="34" charset="-122"/>
              </a:rPr>
              <a:t>特征</a:t>
            </a:r>
          </a:p>
        </p:txBody>
      </p:sp>
      <p:sp>
        <p:nvSpPr>
          <p:cNvPr id="48" name="矩形 47">
            <a:extLst>
              <a:ext uri="{FF2B5EF4-FFF2-40B4-BE49-F238E27FC236}">
                <a16:creationId xmlns:a16="http://schemas.microsoft.com/office/drawing/2014/main" id="{9E65C6A5-789F-ED4B-AB10-D5C9E320826B}"/>
              </a:ext>
            </a:extLst>
          </p:cNvPr>
          <p:cNvSpPr/>
          <p:nvPr/>
        </p:nvSpPr>
        <p:spPr>
          <a:xfrm>
            <a:off x="2982769" y="2205319"/>
            <a:ext cx="5278831" cy="6617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时效性 </a:t>
            </a:r>
            <a:r>
              <a:rPr lang="en-US" altLang="zh-CN" sz="1600" b="1" dirty="0">
                <a:latin typeface="微软雅黑" panose="020B0503020204020204" pitchFamily="34" charset="-122"/>
                <a:ea typeface="微软雅黑" panose="020B0503020204020204" pitchFamily="34" charset="-122"/>
              </a:rPr>
              <a:t>[Velocity]</a:t>
            </a:r>
            <a:endParaRPr lang="zh-CN" altLang="en-US" sz="1600" b="1" dirty="0">
              <a:latin typeface="微软雅黑" panose="020B0503020204020204" pitchFamily="34" charset="-122"/>
              <a:ea typeface="微软雅黑" panose="020B0503020204020204" pitchFamily="34" charset="-122"/>
            </a:endParaRPr>
          </a:p>
          <a:p>
            <a:pPr marL="180000">
              <a:spcBef>
                <a:spcPts val="600"/>
              </a:spcBef>
            </a:pPr>
            <a:r>
              <a:rPr lang="zh-CN" altLang="en-US" sz="1600" dirty="0">
                <a:latin typeface="微软雅黑" panose="020B0503020204020204" pitchFamily="34" charset="-122"/>
                <a:ea typeface="微软雅黑" panose="020B0503020204020204" pitchFamily="34" charset="-122"/>
              </a:rPr>
              <a:t>数据产生和更新的频率也是衡量大数据的一个重要特征。</a:t>
            </a:r>
          </a:p>
        </p:txBody>
      </p:sp>
      <p:pic>
        <p:nvPicPr>
          <p:cNvPr id="50" name="table">
            <a:extLst>
              <a:ext uri="{FF2B5EF4-FFF2-40B4-BE49-F238E27FC236}">
                <a16:creationId xmlns:a16="http://schemas.microsoft.com/office/drawing/2014/main" id="{4399C259-82E7-984E-8EE5-F449BC1693B1}"/>
              </a:ext>
            </a:extLst>
          </p:cNvPr>
          <p:cNvPicPr>
            <a:picLocks noChangeAspect="1"/>
          </p:cNvPicPr>
          <p:nvPr/>
        </p:nvPicPr>
        <p:blipFill>
          <a:blip r:embed="rId3"/>
          <a:stretch>
            <a:fillRect/>
          </a:stretch>
        </p:blipFill>
        <p:spPr>
          <a:xfrm>
            <a:off x="1083278" y="4029552"/>
            <a:ext cx="3988982" cy="2023975"/>
          </a:xfrm>
          <a:prstGeom prst="rect">
            <a:avLst/>
          </a:prstGeom>
        </p:spPr>
      </p:pic>
      <p:sp>
        <p:nvSpPr>
          <p:cNvPr id="51" name="矩形 50">
            <a:extLst>
              <a:ext uri="{FF2B5EF4-FFF2-40B4-BE49-F238E27FC236}">
                <a16:creationId xmlns:a16="http://schemas.microsoft.com/office/drawing/2014/main" id="{40192574-546D-C34E-AD31-4A4B221EFA6F}"/>
              </a:ext>
            </a:extLst>
          </p:cNvPr>
          <p:cNvSpPr/>
          <p:nvPr/>
        </p:nvSpPr>
        <p:spPr>
          <a:xfrm>
            <a:off x="1671498" y="3613106"/>
            <a:ext cx="2900502"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400" b="1" dirty="0">
                <a:solidFill>
                  <a:prstClr val="black"/>
                </a:solidFill>
                <a:latin typeface="微软雅黑" panose="020B0503020204020204" pitchFamily="34" charset="-122"/>
                <a:ea typeface="微软雅黑" panose="020B0503020204020204" pitchFamily="34" charset="-122"/>
              </a:rPr>
              <a:t>某省各类交通数据上传频率及量级</a:t>
            </a:r>
            <a:endParaRPr lang="zh-CN" altLang="en-US" b="1" dirty="0"/>
          </a:p>
        </p:txBody>
      </p:sp>
      <p:pic>
        <p:nvPicPr>
          <p:cNvPr id="52" name="图片 51">
            <a:extLst>
              <a:ext uri="{FF2B5EF4-FFF2-40B4-BE49-F238E27FC236}">
                <a16:creationId xmlns:a16="http://schemas.microsoft.com/office/drawing/2014/main" id="{DC87580B-3D94-8740-9DDD-484D27735D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5635" y="3677854"/>
            <a:ext cx="3047570" cy="2375665"/>
          </a:xfrm>
          <a:prstGeom prst="rect">
            <a:avLst/>
          </a:prstGeom>
          <a:ln>
            <a:noFill/>
          </a:ln>
          <a:effectLst>
            <a:softEdge rad="112500"/>
          </a:effectLst>
        </p:spPr>
      </p:pic>
      <p:cxnSp>
        <p:nvCxnSpPr>
          <p:cNvPr id="53" name="直接连接符 56">
            <a:extLst>
              <a:ext uri="{FF2B5EF4-FFF2-40B4-BE49-F238E27FC236}">
                <a16:creationId xmlns:a16="http://schemas.microsoft.com/office/drawing/2014/main" id="{30755746-3E94-684C-A040-41A2E3698604}"/>
              </a:ext>
            </a:extLst>
          </p:cNvPr>
          <p:cNvCxnSpPr/>
          <p:nvPr/>
        </p:nvCxnSpPr>
        <p:spPr>
          <a:xfrm>
            <a:off x="1125678" y="3504437"/>
            <a:ext cx="6959133" cy="0"/>
          </a:xfrm>
          <a:prstGeom prst="line">
            <a:avLst/>
          </a:prstGeom>
          <a:ln>
            <a:solidFill>
              <a:schemeClr val="bg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页脚占位符 4">
            <a:extLst>
              <a:ext uri="{FF2B5EF4-FFF2-40B4-BE49-F238E27FC236}">
                <a16:creationId xmlns:a16="http://schemas.microsoft.com/office/drawing/2014/main" id="{56270B33-E4CF-574E-9D5C-A5D0E561EFD0}"/>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1581697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a:t>
            </a:fld>
            <a:endParaRPr lang="en-US" altLang="zh-CN" dirty="0"/>
          </a:p>
        </p:txBody>
      </p:sp>
      <p:sp>
        <p:nvSpPr>
          <p:cNvPr id="16" name="矩形 15">
            <a:extLst>
              <a:ext uri="{FF2B5EF4-FFF2-40B4-BE49-F238E27FC236}">
                <a16:creationId xmlns:a16="http://schemas.microsoft.com/office/drawing/2014/main" id="{916BCF0F-CA26-CA43-9E02-87A36F494000}"/>
              </a:ext>
            </a:extLst>
          </p:cNvPr>
          <p:cNvSpPr/>
          <p:nvPr/>
        </p:nvSpPr>
        <p:spPr>
          <a:xfrm>
            <a:off x="783443" y="1389473"/>
            <a:ext cx="961161" cy="296521"/>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500" b="1" dirty="0">
                <a:solidFill>
                  <a:schemeClr val="bg1"/>
                </a:solidFill>
                <a:latin typeface="微软雅黑" panose="020B0503020204020204" pitchFamily="34" charset="-122"/>
                <a:ea typeface="微软雅黑" panose="020B0503020204020204" pitchFamily="34" charset="-122"/>
              </a:rPr>
              <a:t>4V</a:t>
            </a:r>
            <a:r>
              <a:rPr lang="zh-CN" altLang="en-US" sz="1500" b="1" dirty="0">
                <a:solidFill>
                  <a:schemeClr val="bg1"/>
                </a:solidFill>
                <a:latin typeface="微软雅黑" panose="020B0503020204020204" pitchFamily="34" charset="-122"/>
                <a:ea typeface="微软雅黑" panose="020B0503020204020204" pitchFamily="34" charset="-122"/>
              </a:rPr>
              <a:t>特征</a:t>
            </a:r>
          </a:p>
        </p:txBody>
      </p:sp>
      <p:sp>
        <p:nvSpPr>
          <p:cNvPr id="19" name="矩形 18">
            <a:extLst>
              <a:ext uri="{FF2B5EF4-FFF2-40B4-BE49-F238E27FC236}">
                <a16:creationId xmlns:a16="http://schemas.microsoft.com/office/drawing/2014/main" id="{6D0EBEDF-131E-4142-8B60-965B2F777634}"/>
              </a:ext>
            </a:extLst>
          </p:cNvPr>
          <p:cNvSpPr/>
          <p:nvPr/>
        </p:nvSpPr>
        <p:spPr>
          <a:xfrm>
            <a:off x="696534" y="1513978"/>
            <a:ext cx="7750931" cy="4289979"/>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0" name="矩形 19">
            <a:extLst>
              <a:ext uri="{FF2B5EF4-FFF2-40B4-BE49-F238E27FC236}">
                <a16:creationId xmlns:a16="http://schemas.microsoft.com/office/drawing/2014/main" id="{23621B0A-4082-E848-97B2-A802757C4562}"/>
              </a:ext>
            </a:extLst>
          </p:cNvPr>
          <p:cNvSpPr/>
          <p:nvPr/>
        </p:nvSpPr>
        <p:spPr>
          <a:xfrm>
            <a:off x="783443" y="1379452"/>
            <a:ext cx="961161" cy="296521"/>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500" b="1" dirty="0">
                <a:solidFill>
                  <a:schemeClr val="bg1"/>
                </a:solidFill>
                <a:latin typeface="微软雅黑" panose="020B0503020204020204" pitchFamily="34" charset="-122"/>
                <a:ea typeface="微软雅黑" panose="020B0503020204020204" pitchFamily="34" charset="-122"/>
              </a:rPr>
              <a:t>4V</a:t>
            </a:r>
            <a:r>
              <a:rPr lang="zh-CN" altLang="en-US" sz="1500" b="1" dirty="0">
                <a:solidFill>
                  <a:schemeClr val="bg1"/>
                </a:solidFill>
                <a:latin typeface="微软雅黑" panose="020B0503020204020204" pitchFamily="34" charset="-122"/>
                <a:ea typeface="微软雅黑" panose="020B0503020204020204" pitchFamily="34" charset="-122"/>
              </a:rPr>
              <a:t>特征</a:t>
            </a:r>
          </a:p>
        </p:txBody>
      </p:sp>
      <p:sp>
        <p:nvSpPr>
          <p:cNvPr id="21" name="矩形 20">
            <a:extLst>
              <a:ext uri="{FF2B5EF4-FFF2-40B4-BE49-F238E27FC236}">
                <a16:creationId xmlns:a16="http://schemas.microsoft.com/office/drawing/2014/main" id="{2E6E64A0-FFFE-CC4E-8A8B-DF3CD5008744}"/>
              </a:ext>
            </a:extLst>
          </p:cNvPr>
          <p:cNvSpPr/>
          <p:nvPr/>
        </p:nvSpPr>
        <p:spPr>
          <a:xfrm>
            <a:off x="3026719" y="2155094"/>
            <a:ext cx="5362408" cy="6617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价值性 </a:t>
            </a:r>
            <a:r>
              <a:rPr lang="en-US" altLang="zh-CN" sz="1600" b="1" dirty="0">
                <a:latin typeface="微软雅黑" panose="020B0503020204020204" pitchFamily="34" charset="-122"/>
                <a:ea typeface="微软雅黑" panose="020B0503020204020204" pitchFamily="34" charset="-122"/>
              </a:rPr>
              <a:t>[Value]</a:t>
            </a:r>
            <a:endParaRPr lang="zh-CN" altLang="en-US" sz="1600" b="1" dirty="0">
              <a:latin typeface="微软雅黑" panose="020B0503020204020204" pitchFamily="34" charset="-122"/>
              <a:ea typeface="微软雅黑" panose="020B0503020204020204" pitchFamily="34" charset="-122"/>
            </a:endParaRPr>
          </a:p>
          <a:p>
            <a:pPr marL="180000">
              <a:spcBef>
                <a:spcPts val="600"/>
              </a:spcBef>
            </a:pPr>
            <a:r>
              <a:rPr lang="zh-CN" altLang="en-US" sz="1600" dirty="0">
                <a:latin typeface="微软雅黑" panose="020B0503020204020204" pitchFamily="34" charset="-122"/>
                <a:ea typeface="微软雅黑" panose="020B0503020204020204" pitchFamily="34" charset="-122"/>
              </a:rPr>
              <a:t>信息感知无处不在，信息海量，导致数据价值密度较低。</a:t>
            </a:r>
          </a:p>
        </p:txBody>
      </p:sp>
      <p:grpSp>
        <p:nvGrpSpPr>
          <p:cNvPr id="22" name="组合 21">
            <a:extLst>
              <a:ext uri="{FF2B5EF4-FFF2-40B4-BE49-F238E27FC236}">
                <a16:creationId xmlns:a16="http://schemas.microsoft.com/office/drawing/2014/main" id="{992D843B-BB3D-CD47-B659-671F5A477901}"/>
              </a:ext>
            </a:extLst>
          </p:cNvPr>
          <p:cNvGrpSpPr/>
          <p:nvPr/>
        </p:nvGrpSpPr>
        <p:grpSpPr>
          <a:xfrm>
            <a:off x="1246827" y="1877951"/>
            <a:ext cx="1564655" cy="1405989"/>
            <a:chOff x="6608665" y="2703823"/>
            <a:chExt cx="1584928" cy="1424214"/>
          </a:xfrm>
        </p:grpSpPr>
        <p:pic>
          <p:nvPicPr>
            <p:cNvPr id="26" name="图片 25">
              <a:extLst>
                <a:ext uri="{FF2B5EF4-FFF2-40B4-BE49-F238E27FC236}">
                  <a16:creationId xmlns:a16="http://schemas.microsoft.com/office/drawing/2014/main" id="{910D2CE7-9B4D-9F47-92E2-6EEEFEF1DF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183" r="12285"/>
            <a:stretch/>
          </p:blipFill>
          <p:spPr>
            <a:xfrm>
              <a:off x="6608667" y="2719185"/>
              <a:ext cx="1584926" cy="1396342"/>
            </a:xfrm>
            <a:prstGeom prst="rect">
              <a:avLst/>
            </a:prstGeom>
            <a:ln>
              <a:solidFill>
                <a:schemeClr val="tx1"/>
              </a:solidFill>
            </a:ln>
          </p:spPr>
        </p:pic>
        <p:sp>
          <p:nvSpPr>
            <p:cNvPr id="27" name="矩形 26">
              <a:extLst>
                <a:ext uri="{FF2B5EF4-FFF2-40B4-BE49-F238E27FC236}">
                  <a16:creationId xmlns:a16="http://schemas.microsoft.com/office/drawing/2014/main" id="{46B681EE-8389-ED47-973A-01215BF7E8B2}"/>
                </a:ext>
              </a:extLst>
            </p:cNvPr>
            <p:cNvSpPr/>
            <p:nvPr/>
          </p:nvSpPr>
          <p:spPr>
            <a:xfrm>
              <a:off x="6608667" y="3816271"/>
              <a:ext cx="1582808" cy="311766"/>
            </a:xfrm>
            <a:prstGeom prst="rect">
              <a:avLst/>
            </a:prstGeom>
            <a:solidFill>
              <a:schemeClr val="bg1"/>
            </a:solidFill>
            <a:ln>
              <a:solidFill>
                <a:schemeClr val="tx1"/>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18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价值密度低</a:t>
              </a:r>
              <a:endParaRPr lang="zh-CN" altLang="en-US" sz="1400" dirty="0">
                <a:latin typeface="微软雅黑" panose="020B0503020204020204" pitchFamily="34" charset="-122"/>
                <a:ea typeface="微软雅黑" panose="020B0503020204020204" pitchFamily="34" charset="-122"/>
              </a:endParaRPr>
            </a:p>
          </p:txBody>
        </p:sp>
        <p:sp>
          <p:nvSpPr>
            <p:cNvPr id="28" name="直角三角形 27">
              <a:extLst>
                <a:ext uri="{FF2B5EF4-FFF2-40B4-BE49-F238E27FC236}">
                  <a16:creationId xmlns:a16="http://schemas.microsoft.com/office/drawing/2014/main" id="{07BE2C1F-2F31-7843-9289-FE25F6B751EF}"/>
                </a:ext>
              </a:extLst>
            </p:cNvPr>
            <p:cNvSpPr/>
            <p:nvPr/>
          </p:nvSpPr>
          <p:spPr>
            <a:xfrm rot="5400000">
              <a:off x="6608665" y="2730714"/>
              <a:ext cx="467360" cy="467360"/>
            </a:xfrm>
            <a:prstGeom prst="rtTriangle">
              <a:avLst/>
            </a:prstGeom>
            <a:solidFill>
              <a:srgbClr val="8DC12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9" name="文本框 37">
              <a:extLst>
                <a:ext uri="{FF2B5EF4-FFF2-40B4-BE49-F238E27FC236}">
                  <a16:creationId xmlns:a16="http://schemas.microsoft.com/office/drawing/2014/main" id="{3AC08A33-2BAE-9B46-AC70-957294A246D0}"/>
                </a:ext>
              </a:extLst>
            </p:cNvPr>
            <p:cNvSpPr txBox="1"/>
            <p:nvPr/>
          </p:nvSpPr>
          <p:spPr>
            <a:xfrm>
              <a:off x="6608665" y="2703823"/>
              <a:ext cx="319318"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EC29E76F-E4A1-1546-9580-91ABF66E8FA5}"/>
                </a:ext>
              </a:extLst>
            </p:cNvPr>
            <p:cNvSpPr/>
            <p:nvPr/>
          </p:nvSpPr>
          <p:spPr>
            <a:xfrm>
              <a:off x="7049328" y="2735139"/>
              <a:ext cx="187125" cy="303970"/>
            </a:xfrm>
            <a:prstGeom prst="rect">
              <a:avLst/>
            </a:prstGeom>
            <a:ln>
              <a:noFill/>
            </a:ln>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350" b="1" dirty="0"/>
            </a:p>
          </p:txBody>
        </p:sp>
      </p:grpSp>
      <p:pic>
        <p:nvPicPr>
          <p:cNvPr id="23" name="图片 22">
            <a:extLst>
              <a:ext uri="{FF2B5EF4-FFF2-40B4-BE49-F238E27FC236}">
                <a16:creationId xmlns:a16="http://schemas.microsoft.com/office/drawing/2014/main" id="{DB077803-6435-9D4F-A4CE-E1D5343D01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6480" y="3768255"/>
            <a:ext cx="2466975" cy="1847850"/>
          </a:xfrm>
          <a:prstGeom prst="rect">
            <a:avLst/>
          </a:prstGeom>
          <a:ln>
            <a:solidFill>
              <a:schemeClr val="tx1"/>
            </a:solidFill>
          </a:ln>
        </p:spPr>
      </p:pic>
      <p:sp>
        <p:nvSpPr>
          <p:cNvPr id="24" name="矩形 23">
            <a:extLst>
              <a:ext uri="{FF2B5EF4-FFF2-40B4-BE49-F238E27FC236}">
                <a16:creationId xmlns:a16="http://schemas.microsoft.com/office/drawing/2014/main" id="{700B5D40-B4C1-B345-854D-B90F6352F9BF}"/>
              </a:ext>
            </a:extLst>
          </p:cNvPr>
          <p:cNvSpPr/>
          <p:nvPr/>
        </p:nvSpPr>
        <p:spPr>
          <a:xfrm>
            <a:off x="1235251" y="4146618"/>
            <a:ext cx="3482512" cy="73866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21200"/>
            <a:r>
              <a:rPr lang="zh-CN" altLang="en-US" sz="1600" dirty="0">
                <a:solidFill>
                  <a:prstClr val="black"/>
                </a:solidFill>
                <a:latin typeface="微软雅黑" panose="020B0503020204020204" pitchFamily="34" charset="-122"/>
                <a:ea typeface="微软雅黑" panose="020B0503020204020204" pitchFamily="34" charset="-122"/>
              </a:rPr>
              <a:t>通过强大的机器算法更迅速地完成数据价值的“提纯”，是大数据时代亟待解决的难题</a:t>
            </a:r>
            <a:r>
              <a:rPr lang="zh-CN" altLang="en-US" sz="1400" dirty="0">
                <a:solidFill>
                  <a:prstClr val="black"/>
                </a:solidFill>
                <a:latin typeface="微软雅黑" panose="020B0503020204020204" pitchFamily="34" charset="-122"/>
                <a:ea typeface="微软雅黑" panose="020B0503020204020204" pitchFamily="34" charset="-122"/>
              </a:rPr>
              <a:t>。</a:t>
            </a:r>
            <a:endParaRPr lang="zh-CN" altLang="en-US" dirty="0"/>
          </a:p>
        </p:txBody>
      </p:sp>
      <p:cxnSp>
        <p:nvCxnSpPr>
          <p:cNvPr id="25" name="直接连接符 43">
            <a:extLst>
              <a:ext uri="{FF2B5EF4-FFF2-40B4-BE49-F238E27FC236}">
                <a16:creationId xmlns:a16="http://schemas.microsoft.com/office/drawing/2014/main" id="{5AF57782-57D5-7449-9F14-03CB4B25CF5C}"/>
              </a:ext>
            </a:extLst>
          </p:cNvPr>
          <p:cNvCxnSpPr/>
          <p:nvPr/>
        </p:nvCxnSpPr>
        <p:spPr>
          <a:xfrm>
            <a:off x="1067967" y="3535371"/>
            <a:ext cx="6959133" cy="0"/>
          </a:xfrm>
          <a:prstGeom prst="line">
            <a:avLst/>
          </a:prstGeom>
          <a:ln>
            <a:solidFill>
              <a:schemeClr val="bg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页脚占位符 4">
            <a:extLst>
              <a:ext uri="{FF2B5EF4-FFF2-40B4-BE49-F238E27FC236}">
                <a16:creationId xmlns:a16="http://schemas.microsoft.com/office/drawing/2014/main" id="{4AE8B9CC-0F1F-A84F-80D5-BADEF19A0106}"/>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2310486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A4CF4277-E7F0-E945-BADE-E56DDD535E43}"/>
              </a:ext>
            </a:extLst>
          </p:cNvPr>
          <p:cNvGrpSpPr/>
          <p:nvPr/>
        </p:nvGrpSpPr>
        <p:grpSpPr>
          <a:xfrm>
            <a:off x="960024" y="1800722"/>
            <a:ext cx="7065826" cy="679736"/>
            <a:chOff x="1094581" y="2721063"/>
            <a:chExt cx="9421101" cy="906314"/>
          </a:xfrm>
        </p:grpSpPr>
        <p:sp>
          <p:nvSpPr>
            <p:cNvPr id="32" name="矩形 31">
              <a:extLst>
                <a:ext uri="{FF2B5EF4-FFF2-40B4-BE49-F238E27FC236}">
                  <a16:creationId xmlns:a16="http://schemas.microsoft.com/office/drawing/2014/main" id="{0F828E86-1C3C-5B4C-BFC4-1BD5F012B4DE}"/>
                </a:ext>
              </a:extLst>
            </p:cNvPr>
            <p:cNvSpPr/>
            <p:nvPr/>
          </p:nvSpPr>
          <p:spPr>
            <a:xfrm>
              <a:off x="1247160" y="2721063"/>
              <a:ext cx="5776445" cy="7897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600" dirty="0"/>
            </a:p>
          </p:txBody>
        </p:sp>
        <p:sp>
          <p:nvSpPr>
            <p:cNvPr id="33" name="矩形 32">
              <a:extLst>
                <a:ext uri="{FF2B5EF4-FFF2-40B4-BE49-F238E27FC236}">
                  <a16:creationId xmlns:a16="http://schemas.microsoft.com/office/drawing/2014/main" id="{C93C088E-F4F1-324B-B9E7-D09FD3775F85}"/>
                </a:ext>
              </a:extLst>
            </p:cNvPr>
            <p:cNvSpPr/>
            <p:nvPr/>
          </p:nvSpPr>
          <p:spPr>
            <a:xfrm>
              <a:off x="1247160" y="3134935"/>
              <a:ext cx="9268522" cy="492442"/>
            </a:xfrm>
            <a:prstGeom prst="rect">
              <a:avLst/>
            </a:prstGeom>
          </p:spPr>
          <p:txBody>
            <a:bodyPr wrap="square">
              <a:spAutoFit/>
            </a:bodyPr>
            <a:lstStyle/>
            <a:p>
              <a:pPr indent="288000"/>
              <a:endParaRPr lang="zh-CN" altLang="en-US"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9CCD87D2-B021-9942-8F5A-43F5DB745E17}"/>
                </a:ext>
              </a:extLst>
            </p:cNvPr>
            <p:cNvSpPr/>
            <p:nvPr/>
          </p:nvSpPr>
          <p:spPr>
            <a:xfrm>
              <a:off x="1094581" y="2732595"/>
              <a:ext cx="1847088" cy="49244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1. </a:t>
              </a:r>
              <a:r>
                <a:rPr lang="zh-CN" altLang="zh-CN" b="1" dirty="0">
                  <a:latin typeface="微软雅黑" panose="020B0503020204020204" pitchFamily="34" charset="-122"/>
                  <a:ea typeface="微软雅黑" panose="020B0503020204020204" pitchFamily="34" charset="-122"/>
                </a:rPr>
                <a:t>随机样本</a:t>
              </a:r>
              <a:endParaRPr lang="en-US" altLang="zh-CN" b="1"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C6A022AA-5C8A-E340-A209-E04CC458AFDF}"/>
                </a:ext>
              </a:extLst>
            </p:cNvPr>
            <p:cNvSpPr/>
            <p:nvPr/>
          </p:nvSpPr>
          <p:spPr>
            <a:xfrm>
              <a:off x="3260781" y="2732595"/>
              <a:ext cx="1477328" cy="49244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全体数据</a:t>
              </a:r>
              <a:endParaRPr lang="zh-CN" altLang="en-US" b="1" dirty="0"/>
            </a:p>
          </p:txBody>
        </p:sp>
        <p:sp>
          <p:nvSpPr>
            <p:cNvPr id="36" name="右箭头 35">
              <a:extLst>
                <a:ext uri="{FF2B5EF4-FFF2-40B4-BE49-F238E27FC236}">
                  <a16:creationId xmlns:a16="http://schemas.microsoft.com/office/drawing/2014/main" id="{65166C83-B355-DE42-A835-65EAA5D605B9}"/>
                </a:ext>
              </a:extLst>
            </p:cNvPr>
            <p:cNvSpPr/>
            <p:nvPr/>
          </p:nvSpPr>
          <p:spPr>
            <a:xfrm>
              <a:off x="2952828" y="2898111"/>
              <a:ext cx="307659" cy="1456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600">
                <a:solidFill>
                  <a:srgbClr val="1F699A"/>
                </a:solidFill>
              </a:endParaRPr>
            </a:p>
          </p:txBody>
        </p:sp>
      </p:grpSp>
      <p:sp>
        <p:nvSpPr>
          <p:cNvPr id="37" name="矩形 36">
            <a:extLst>
              <a:ext uri="{FF2B5EF4-FFF2-40B4-BE49-F238E27FC236}">
                <a16:creationId xmlns:a16="http://schemas.microsoft.com/office/drawing/2014/main" id="{2E8D302E-FEB9-154E-9FC7-D7482C7E7039}"/>
              </a:ext>
            </a:extLst>
          </p:cNvPr>
          <p:cNvSpPr/>
          <p:nvPr/>
        </p:nvSpPr>
        <p:spPr>
          <a:xfrm>
            <a:off x="696534" y="1518622"/>
            <a:ext cx="7733743" cy="4805977"/>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38" name="矩形 37">
            <a:extLst>
              <a:ext uri="{FF2B5EF4-FFF2-40B4-BE49-F238E27FC236}">
                <a16:creationId xmlns:a16="http://schemas.microsoft.com/office/drawing/2014/main" id="{4A2E04DB-8CA9-9D48-9855-E14328C162D4}"/>
              </a:ext>
            </a:extLst>
          </p:cNvPr>
          <p:cNvSpPr/>
          <p:nvPr/>
        </p:nvSpPr>
        <p:spPr>
          <a:xfrm>
            <a:off x="751551" y="1346501"/>
            <a:ext cx="1073361" cy="281909"/>
          </a:xfrm>
          <a:prstGeom prst="rect">
            <a:avLst/>
          </a:prstGeom>
          <a:solidFill>
            <a:srgbClr val="1F69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500" b="1" dirty="0">
                <a:solidFill>
                  <a:schemeClr val="bg1"/>
                </a:solidFill>
                <a:latin typeface="微软雅黑" panose="020B0503020204020204" pitchFamily="34" charset="-122"/>
                <a:ea typeface="微软雅黑" panose="020B0503020204020204" pitchFamily="34" charset="-122"/>
              </a:rPr>
              <a:t>思维转变</a:t>
            </a:r>
          </a:p>
        </p:txBody>
      </p:sp>
      <p:sp>
        <p:nvSpPr>
          <p:cNvPr id="39" name="矩形 38">
            <a:extLst>
              <a:ext uri="{FF2B5EF4-FFF2-40B4-BE49-F238E27FC236}">
                <a16:creationId xmlns:a16="http://schemas.microsoft.com/office/drawing/2014/main" id="{53EA4A2A-D3A0-874D-BE05-88C3280E0FE2}"/>
              </a:ext>
            </a:extLst>
          </p:cNvPr>
          <p:cNvSpPr/>
          <p:nvPr/>
        </p:nvSpPr>
        <p:spPr>
          <a:xfrm>
            <a:off x="696534" y="2339287"/>
            <a:ext cx="7750931" cy="17974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88000">
              <a:spcAft>
                <a:spcPts val="600"/>
              </a:spcAft>
            </a:pPr>
            <a:r>
              <a:rPr lang="zh-CN" altLang="en-US" sz="1600" b="1" dirty="0">
                <a:latin typeface="微软雅黑" panose="020B0503020204020204" pitchFamily="34" charset="-122"/>
                <a:ea typeface="微软雅黑" panose="020B0503020204020204" pitchFamily="34" charset="-122"/>
              </a:rPr>
              <a:t>随机样本：由于实际样本量较大，往往会随机抽取一些样本</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indent="288000">
              <a:spcAft>
                <a:spcPts val="600"/>
              </a:spcAft>
            </a:pPr>
            <a:r>
              <a:rPr lang="zh-CN" altLang="en-US" sz="1400" dirty="0">
                <a:latin typeface="微软雅黑" panose="020B0503020204020204" pitchFamily="34" charset="-122"/>
                <a:ea typeface="微软雅黑" panose="020B0503020204020204" pitchFamily="34" charset="-122"/>
              </a:rPr>
              <a:t>现实生活中，交通问题复杂，完全抽取能够反映现实的数据不太实际，在保证抽取样本能够反映现实情况，且样本方差控制在一定范围的条件下，通过随机抽样被调查单位的样本，每个单位都有同等被抽到的机会，被抽取的单位完全是偶然性的。</a:t>
            </a:r>
            <a:endParaRPr lang="en-US" altLang="zh-CN" sz="1400" dirty="0">
              <a:latin typeface="微软雅黑" panose="020B0503020204020204" pitchFamily="34" charset="-122"/>
              <a:ea typeface="微软雅黑" panose="020B0503020204020204" pitchFamily="34" charset="-122"/>
            </a:endParaRPr>
          </a:p>
          <a:p>
            <a:pPr indent="288000">
              <a:spcAft>
                <a:spcPts val="600"/>
              </a:spcAft>
            </a:pPr>
            <a:r>
              <a:rPr lang="zh-CN" altLang="en-US" sz="1400" dirty="0">
                <a:latin typeface="微软雅黑" panose="020B0503020204020204" pitchFamily="34" charset="-122"/>
                <a:ea typeface="微软雅黑" panose="020B0503020204020204" pitchFamily="34" charset="-122"/>
              </a:rPr>
              <a:t>交通调查中一般获取随机样本的数据，如车辆事故数据、问卷调查数据、人工调查日交通量数据等。（要保证数据获取的无偏性）</a:t>
            </a:r>
          </a:p>
        </p:txBody>
      </p:sp>
      <p:sp>
        <p:nvSpPr>
          <p:cNvPr id="40" name="矩形 39">
            <a:extLst>
              <a:ext uri="{FF2B5EF4-FFF2-40B4-BE49-F238E27FC236}">
                <a16:creationId xmlns:a16="http://schemas.microsoft.com/office/drawing/2014/main" id="{9C49D169-1A07-9349-AF23-13288EA28D68}"/>
              </a:ext>
            </a:extLst>
          </p:cNvPr>
          <p:cNvSpPr/>
          <p:nvPr/>
        </p:nvSpPr>
        <p:spPr>
          <a:xfrm>
            <a:off x="696534" y="4308823"/>
            <a:ext cx="7733743" cy="155388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88000">
              <a:lnSpc>
                <a:spcPct val="120000"/>
              </a:lnSpc>
              <a:spcAft>
                <a:spcPts val="600"/>
              </a:spcAft>
            </a:pPr>
            <a:r>
              <a:rPr lang="zh-CN" altLang="en-US" sz="1600" b="1" dirty="0">
                <a:latin typeface="微软雅黑" panose="020B0503020204020204" pitchFamily="34" charset="-122"/>
                <a:ea typeface="微软雅黑" panose="020B0503020204020204" pitchFamily="34" charset="-122"/>
              </a:rPr>
              <a:t>全体数据：要分析与某事物相关的所有数据，而不是依靠分析少量的数据样本</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indent="288000">
              <a:lnSpc>
                <a:spcPct val="120000"/>
              </a:lnSpc>
              <a:spcAft>
                <a:spcPts val="600"/>
              </a:spcAft>
            </a:pPr>
            <a:r>
              <a:rPr lang="zh-CN" altLang="en-US" sz="1400" dirty="0">
                <a:latin typeface="微软雅黑" panose="020B0503020204020204" pitchFamily="34" charset="-122"/>
                <a:ea typeface="微软雅黑" panose="020B0503020204020204" pitchFamily="34" charset="-122"/>
              </a:rPr>
              <a:t>随机采样是在不可收集和分析全部数据的情况下的选择，它本身存在许多固有缺陷。当我们可以获得海量数据的时候，应该分析与某事物相关的所有数据，而不是依靠分析少量的数据样本。</a:t>
            </a:r>
            <a:endParaRPr lang="en-US" altLang="zh-CN" sz="1400" dirty="0">
              <a:latin typeface="微软雅黑" panose="020B0503020204020204" pitchFamily="34" charset="-122"/>
              <a:ea typeface="微软雅黑" panose="020B0503020204020204" pitchFamily="34" charset="-122"/>
            </a:endParaRPr>
          </a:p>
          <a:p>
            <a:pPr indent="288000">
              <a:lnSpc>
                <a:spcPct val="120000"/>
              </a:lnSpc>
              <a:spcAft>
                <a:spcPts val="600"/>
              </a:spcAft>
            </a:pPr>
            <a:r>
              <a:rPr lang="zh-CN" altLang="en-US" sz="1400" dirty="0">
                <a:latin typeface="微软雅黑" panose="020B0503020204020204" pitchFamily="34" charset="-122"/>
                <a:ea typeface="微软雅黑" panose="020B0503020204020204" pitchFamily="34" charset="-122"/>
              </a:rPr>
              <a:t>获取全体交通样本数据的新兴技术，如射频识别数据（</a:t>
            </a:r>
            <a:r>
              <a:rPr lang="en-US" altLang="zh-CN" sz="1400" dirty="0">
                <a:latin typeface="微软雅黑" panose="020B0503020204020204" pitchFamily="34" charset="-122"/>
                <a:ea typeface="微软雅黑" panose="020B0503020204020204" pitchFamily="34" charset="-122"/>
              </a:rPr>
              <a:t>RFID</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、手机话单数据、公交</a:t>
            </a:r>
            <a:r>
              <a:rPr lang="en-US" altLang="zh-CN" sz="1400" dirty="0">
                <a:latin typeface="微软雅黑" panose="020B0503020204020204" pitchFamily="34" charset="-122"/>
                <a:ea typeface="微软雅黑" panose="020B0503020204020204" pitchFamily="34" charset="-122"/>
              </a:rPr>
              <a:t>IC</a:t>
            </a:r>
            <a:r>
              <a:rPr lang="zh-CN" altLang="en-US" sz="1400" dirty="0">
                <a:latin typeface="微软雅黑" panose="020B0503020204020204" pitchFamily="34" charset="-122"/>
                <a:ea typeface="微软雅黑" panose="020B0503020204020204" pitchFamily="34" charset="-122"/>
              </a:rPr>
              <a:t>卡数据等。</a:t>
            </a:r>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基本概念</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3/31/2021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a:t>
            </a:fld>
            <a:endParaRPr lang="en-US" altLang="zh-CN" dirty="0"/>
          </a:p>
        </p:txBody>
      </p:sp>
      <p:sp>
        <p:nvSpPr>
          <p:cNvPr id="16" name="页脚占位符 4">
            <a:extLst>
              <a:ext uri="{FF2B5EF4-FFF2-40B4-BE49-F238E27FC236}">
                <a16:creationId xmlns:a16="http://schemas.microsoft.com/office/drawing/2014/main" id="{FF429797-5BDB-334B-9C01-9B7EE83DF658}"/>
              </a:ext>
            </a:extLst>
          </p:cNvPr>
          <p:cNvSpPr>
            <a:spLocks noGrp="1"/>
          </p:cNvSpPr>
          <p:nvPr>
            <p:ph type="ftr" sz="quarter" idx="3"/>
          </p:nvPr>
        </p:nvSpPr>
        <p:spPr>
          <a:xfrm>
            <a:off x="3946407" y="19050"/>
            <a:ext cx="4831731" cy="328613"/>
          </a:xfrm>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Tree>
    <p:extLst>
      <p:ext uri="{BB962C8B-B14F-4D97-AF65-F5344CB8AC3E}">
        <p14:creationId xmlns:p14="http://schemas.microsoft.com/office/powerpoint/2010/main" val="4165719303"/>
      </p:ext>
    </p:extLst>
  </p:cSld>
  <p:clrMapOvr>
    <a:masterClrMapping/>
  </p:clrMapOvr>
</p:sld>
</file>

<file path=ppt/theme/theme1.xml><?xml version="1.0" encoding="utf-8"?>
<a:theme xmlns:a="http://schemas.openxmlformats.org/drawingml/2006/main" name="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U">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2">
              <a:lumMod val="50000"/>
            </a:schemeClr>
          </a:solidFill>
          <a:prstDash val="dash"/>
        </a:ln>
      </a:spPr>
      <a:bodyPr rtlCol="0" anchor="ctr"/>
      <a:lstStyle>
        <a:defPPr>
          <a:defRPr sz="1600" dirty="0" smtClean="0">
            <a:solidFill>
              <a:schemeClr val="tx1"/>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6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SEU" id="{CFAB0052-4914-4AF6-AEC3-A68735169E43}" vid="{0FE6D421-0A39-4700-BD56-3C61B5D1757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4455</TotalTime>
  <Words>6253</Words>
  <Application>Microsoft Office PowerPoint</Application>
  <PresentationFormat>全屏显示(4:3)</PresentationFormat>
  <Paragraphs>870</Paragraphs>
  <Slides>68</Slides>
  <Notes>35</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68</vt:i4>
      </vt:variant>
    </vt:vector>
  </HeadingPairs>
  <TitlesOfParts>
    <vt:vector size="81" baseType="lpstr">
      <vt:lpstr>Arial (Headings)</vt:lpstr>
      <vt:lpstr>等线</vt:lpstr>
      <vt:lpstr>宋体</vt:lpstr>
      <vt:lpstr>微软雅黑</vt:lpstr>
      <vt:lpstr>微软雅黑</vt:lpstr>
      <vt:lpstr>Arial</vt:lpstr>
      <vt:lpstr>Calibri</vt:lpstr>
      <vt:lpstr>Calibri Light</vt:lpstr>
      <vt:lpstr>Cambria Math</vt:lpstr>
      <vt:lpstr>Wingdings</vt:lpstr>
      <vt:lpstr>Clarity</vt:lpstr>
      <vt:lpstr>SEU</vt:lpstr>
      <vt:lpstr>Visio</vt:lpstr>
      <vt:lpstr>PowerPoint 演示文稿</vt:lpstr>
      <vt:lpstr>交通大数据概述</vt:lpstr>
      <vt:lpstr>交通大数据概述</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交通大数据概述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交通大数据概述</vt:lpstr>
      <vt:lpstr>PowerPoint 演示文稿</vt:lpstr>
      <vt:lpstr>PowerPoint 演示文稿</vt:lpstr>
      <vt:lpstr>PowerPoint 演示文稿</vt:lpstr>
      <vt:lpstr>PowerPoint 演示文稿</vt:lpstr>
      <vt:lpstr>PowerPoint 演示文稿</vt:lpstr>
      <vt:lpstr>交通大数据概述</vt:lpstr>
      <vt:lpstr>大数据技术流程</vt:lpstr>
      <vt:lpstr>大数据技术</vt:lpstr>
      <vt:lpstr>数据采集技术</vt:lpstr>
      <vt:lpstr>数据采集技术</vt:lpstr>
      <vt:lpstr>数据预处理</vt:lpstr>
      <vt:lpstr>数据预处理</vt:lpstr>
      <vt:lpstr>数据预处理</vt:lpstr>
      <vt:lpstr>数据预处理</vt:lpstr>
      <vt:lpstr>数据存储</vt:lpstr>
      <vt:lpstr>数据存储</vt:lpstr>
      <vt:lpstr>数据存储</vt:lpstr>
      <vt:lpstr>交通分布式计算与大数据处理平台</vt:lpstr>
      <vt:lpstr>交通分布式计算与大数据处理平台</vt:lpstr>
      <vt:lpstr>交通分布式计算与大数据处理平台</vt:lpstr>
      <vt:lpstr>交通分布式计算与大数据处理平台</vt:lpstr>
      <vt:lpstr>大数据计算</vt:lpstr>
      <vt:lpstr>大数据计算</vt:lpstr>
      <vt:lpstr>大数据分析与挖掘</vt:lpstr>
      <vt:lpstr>大数据分析与挖掘</vt:lpstr>
      <vt:lpstr>大数据分析与挖掘</vt:lpstr>
      <vt:lpstr>数据可视化</vt:lpstr>
      <vt:lpstr>数据可视化</vt:lpstr>
      <vt:lpstr>数据可视化</vt:lpstr>
      <vt:lpstr>数据可视化</vt:lpstr>
      <vt:lpstr>数据可视化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 Huang</dc:creator>
  <cp:lastModifiedBy>锦彪 霍</cp:lastModifiedBy>
  <cp:revision>424</cp:revision>
  <dcterms:created xsi:type="dcterms:W3CDTF">2016-02-16T07:55:59Z</dcterms:created>
  <dcterms:modified xsi:type="dcterms:W3CDTF">2021-03-31T08:52:37Z</dcterms:modified>
</cp:coreProperties>
</file>